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00" r:id="rId3"/>
    <p:sldId id="288" r:id="rId4"/>
    <p:sldId id="301" r:id="rId5"/>
    <p:sldId id="304" r:id="rId6"/>
    <p:sldId id="302" r:id="rId7"/>
    <p:sldId id="299" r:id="rId8"/>
    <p:sldId id="307" r:id="rId9"/>
    <p:sldId id="303" r:id="rId10"/>
    <p:sldId id="308" r:id="rId11"/>
    <p:sldId id="309" r:id="rId12"/>
    <p:sldId id="310" r:id="rId13"/>
    <p:sldId id="311" r:id="rId14"/>
    <p:sldId id="312" r:id="rId15"/>
    <p:sldId id="313" r:id="rId16"/>
    <p:sldId id="314" r:id="rId17"/>
    <p:sldId id="315" r:id="rId18"/>
    <p:sldId id="258" r:id="rId19"/>
    <p:sldId id="289" r:id="rId20"/>
    <p:sldId id="343" r:id="rId21"/>
    <p:sldId id="344" r:id="rId22"/>
    <p:sldId id="345" r:id="rId23"/>
    <p:sldId id="342" r:id="rId24"/>
    <p:sldId id="346" r:id="rId25"/>
    <p:sldId id="347" r:id="rId26"/>
    <p:sldId id="348" r:id="rId27"/>
    <p:sldId id="316" r:id="rId28"/>
    <p:sldId id="318" r:id="rId29"/>
    <p:sldId id="317" r:id="rId30"/>
    <p:sldId id="322" r:id="rId31"/>
    <p:sldId id="269" r:id="rId32"/>
    <p:sldId id="270" r:id="rId33"/>
    <p:sldId id="340" r:id="rId34"/>
    <p:sldId id="271" r:id="rId35"/>
    <p:sldId id="265" r:id="rId36"/>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Opening Slides" id="{8917E683-C272-42F8-A4C0-7F8AE3408591}">
          <p14:sldIdLst>
            <p14:sldId id="256"/>
          </p14:sldIdLst>
        </p14:section>
        <p14:section name="Laws &amp; Regulations" id="{9F548261-4365-4E26-8225-AA864656EFDD}">
          <p14:sldIdLst>
            <p14:sldId id="300"/>
            <p14:sldId id="288"/>
            <p14:sldId id="301"/>
            <p14:sldId id="304"/>
            <p14:sldId id="302"/>
            <p14:sldId id="299"/>
            <p14:sldId id="307"/>
            <p14:sldId id="303"/>
            <p14:sldId id="308"/>
            <p14:sldId id="309"/>
            <p14:sldId id="310"/>
            <p14:sldId id="311"/>
            <p14:sldId id="312"/>
            <p14:sldId id="313"/>
            <p14:sldId id="314"/>
            <p14:sldId id="315"/>
          </p14:sldIdLst>
        </p14:section>
        <p14:section name="Protecting Yourself &amp; Materials" id="{28D690E6-3D06-4FAA-91BF-3FE8841D8A69}">
          <p14:sldIdLst>
            <p14:sldId id="258"/>
            <p14:sldId id="289"/>
            <p14:sldId id="343"/>
            <p14:sldId id="344"/>
            <p14:sldId id="345"/>
            <p14:sldId id="342"/>
            <p14:sldId id="346"/>
            <p14:sldId id="347"/>
            <p14:sldId id="348"/>
            <p14:sldId id="316"/>
            <p14:sldId id="318"/>
            <p14:sldId id="317"/>
            <p14:sldId id="322"/>
          </p14:sldIdLst>
        </p14:section>
        <p14:section name="Reporting TSVs &amp; Irregularities" id="{D99CB810-05EA-4033-9C0E-A05851BFCF71}">
          <p14:sldIdLst>
            <p14:sldId id="269"/>
            <p14:sldId id="270"/>
            <p14:sldId id="340"/>
            <p14:sldId id="271"/>
          </p14:sldIdLst>
        </p14:section>
        <p14:section name="Contact Information" id="{22BBE912-8254-41D9-8C74-F38D8CF8C49A}">
          <p14:sldIdLst>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3708"/>
    <a:srgbClr val="000000"/>
    <a:srgbClr val="003366"/>
    <a:srgbClr val="F8F8F8"/>
    <a:srgbClr val="DDDDDD"/>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979" autoAdjust="0"/>
  </p:normalViewPr>
  <p:slideViewPr>
    <p:cSldViewPr>
      <p:cViewPr>
        <p:scale>
          <a:sx n="100" d="100"/>
          <a:sy n="100" d="100"/>
        </p:scale>
        <p:origin x="324" y="-1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20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516FA30B-8068-40AE-B951-3E9334798D30}" type="datetimeFigureOut">
              <a:rPr lang="en-US" smtClean="0"/>
              <a:t>5/26/2019</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CC58C785-B93A-44B0-A2D0-26A190185D40}" type="slidenum">
              <a:rPr lang="en-US" smtClean="0"/>
              <a:t>‹#›</a:t>
            </a:fld>
            <a:endParaRPr lang="en-US"/>
          </a:p>
        </p:txBody>
      </p:sp>
    </p:spTree>
    <p:extLst>
      <p:ext uri="{BB962C8B-B14F-4D97-AF65-F5344CB8AC3E}">
        <p14:creationId xmlns:p14="http://schemas.microsoft.com/office/powerpoint/2010/main" val="170278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B571272B-6736-400C-B663-B298F70EF5E9}" type="datetimeFigureOut">
              <a:rPr lang="en-US" smtClean="0"/>
              <a:t>5/26/2019</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CB7C8F33-8E06-40F7-A4FC-3D6D0EC45067}" type="slidenum">
              <a:rPr lang="en-US" smtClean="0"/>
              <a:t>‹#›</a:t>
            </a:fld>
            <a:endParaRPr lang="en-US"/>
          </a:p>
        </p:txBody>
      </p:sp>
    </p:spTree>
    <p:extLst>
      <p:ext uri="{BB962C8B-B14F-4D97-AF65-F5344CB8AC3E}">
        <p14:creationId xmlns:p14="http://schemas.microsoft.com/office/powerpoint/2010/main" val="92523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smtClean="0"/>
              <a:t>This is the test security training module for South Carolina’s statewide assessment system.  This module is designed to help DTCs</a:t>
            </a:r>
            <a:r>
              <a:rPr lang="en-US" altLang="en-US" baseline="0" dirty="0" smtClean="0"/>
              <a:t> train school and district personnel in test security procedures and regulations.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B7C8F33-8E06-40F7-A4FC-3D6D0EC45067}" type="slidenum">
              <a:rPr lang="en-US" smtClean="0"/>
              <a:t>1</a:t>
            </a:fld>
            <a:endParaRPr lang="en-US"/>
          </a:p>
        </p:txBody>
      </p:sp>
    </p:spTree>
    <p:extLst>
      <p:ext uri="{BB962C8B-B14F-4D97-AF65-F5344CB8AC3E}">
        <p14:creationId xmlns:p14="http://schemas.microsoft.com/office/powerpoint/2010/main" val="2042583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Shape 1489"/>
          <p:cNvSpPr txBox="1">
            <a:spLocks noGrp="1"/>
          </p:cNvSpPr>
          <p:nvPr>
            <p:ph type="body" idx="1"/>
          </p:nvPr>
        </p:nvSpPr>
        <p:spPr>
          <a:xfrm>
            <a:off x="930910" y="3391573"/>
            <a:ext cx="7447280" cy="3213068"/>
          </a:xfrm>
          <a:prstGeom prst="rect">
            <a:avLst/>
          </a:prstGeom>
        </p:spPr>
        <p:txBody>
          <a:bodyPr wrap="square" lIns="93308" tIns="93308" rIns="93308" bIns="93308" anchor="t" anchorCtr="0">
            <a:noAutofit/>
          </a:bodyPr>
          <a:lstStyle/>
          <a:p>
            <a:pPr rtl="0" fontAlgn="base"/>
            <a:r>
              <a:rPr lang="en-US" dirty="0">
                <a:solidFill>
                  <a:schemeClr val="dk1"/>
                </a:solidFill>
                <a:latin typeface="Calibri"/>
                <a:ea typeface="Calibri"/>
                <a:cs typeface="Calibri"/>
                <a:sym typeface="Calibri"/>
              </a:rPr>
              <a:t>Once testing begins, students must independently test. TAs/proctors may not assist students with the platform, accessibility features, or accommodations (UNLESS expressly allowed for that accommodation - example: human scribe)</a:t>
            </a:r>
          </a:p>
          <a:p>
            <a:pPr rtl="0" fontAlgn="base"/>
            <a:endParaRPr lang="en-US" dirty="0">
              <a:solidFill>
                <a:schemeClr val="dk1"/>
              </a:solidFill>
              <a:latin typeface="Calibri"/>
              <a:ea typeface="Calibri"/>
              <a:cs typeface="Calibri"/>
              <a:sym typeface="Calibri"/>
            </a:endParaRPr>
          </a:p>
        </p:txBody>
      </p:sp>
      <p:sp>
        <p:nvSpPr>
          <p:cNvPr id="1490" name="Shape 1490"/>
          <p:cNvSpPr>
            <a:spLocks noGrp="1" noRot="1" noChangeAspect="1"/>
          </p:cNvSpPr>
          <p:nvPr>
            <p:ph type="sldImg" idx="2"/>
          </p:nvPr>
        </p:nvSpPr>
        <p:spPr>
          <a:xfrm>
            <a:off x="2870200" y="534988"/>
            <a:ext cx="3568700" cy="2678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10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C8F33-8E06-40F7-A4FC-3D6D0EC45067}" type="slidenum">
              <a:rPr lang="en-US" smtClean="0"/>
              <a:t>18</a:t>
            </a:fld>
            <a:endParaRPr lang="en-US"/>
          </a:p>
        </p:txBody>
      </p:sp>
    </p:spTree>
    <p:extLst>
      <p:ext uri="{BB962C8B-B14F-4D97-AF65-F5344CB8AC3E}">
        <p14:creationId xmlns:p14="http://schemas.microsoft.com/office/powerpoint/2010/main" val="169275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C8F33-8E06-40F7-A4FC-3D6D0EC45067}" type="slidenum">
              <a:rPr lang="en-US" smtClean="0"/>
              <a:t>19</a:t>
            </a:fld>
            <a:endParaRPr lang="en-US"/>
          </a:p>
        </p:txBody>
      </p:sp>
    </p:spTree>
    <p:extLst>
      <p:ext uri="{BB962C8B-B14F-4D97-AF65-F5344CB8AC3E}">
        <p14:creationId xmlns:p14="http://schemas.microsoft.com/office/powerpoint/2010/main" val="363060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C8F33-8E06-40F7-A4FC-3D6D0EC45067}" type="slidenum">
              <a:rPr lang="en-US" smtClean="0"/>
              <a:t>20</a:t>
            </a:fld>
            <a:endParaRPr lang="en-US"/>
          </a:p>
        </p:txBody>
      </p:sp>
    </p:spTree>
    <p:extLst>
      <p:ext uri="{BB962C8B-B14F-4D97-AF65-F5344CB8AC3E}">
        <p14:creationId xmlns:p14="http://schemas.microsoft.com/office/powerpoint/2010/main" val="267684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C8F33-8E06-40F7-A4FC-3D6D0EC45067}" type="slidenum">
              <a:rPr lang="en-US" smtClean="0"/>
              <a:t>21</a:t>
            </a:fld>
            <a:endParaRPr lang="en-US"/>
          </a:p>
        </p:txBody>
      </p:sp>
    </p:spTree>
    <p:extLst>
      <p:ext uri="{BB962C8B-B14F-4D97-AF65-F5344CB8AC3E}">
        <p14:creationId xmlns:p14="http://schemas.microsoft.com/office/powerpoint/2010/main" val="79261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C8F33-8E06-40F7-A4FC-3D6D0EC45067}" type="slidenum">
              <a:rPr lang="en-US" smtClean="0"/>
              <a:t>22</a:t>
            </a:fld>
            <a:endParaRPr lang="en-US"/>
          </a:p>
        </p:txBody>
      </p:sp>
    </p:spTree>
    <p:extLst>
      <p:ext uri="{BB962C8B-B14F-4D97-AF65-F5344CB8AC3E}">
        <p14:creationId xmlns:p14="http://schemas.microsoft.com/office/powerpoint/2010/main" val="145094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Shape 1426"/>
          <p:cNvSpPr txBox="1">
            <a:spLocks noGrp="1"/>
          </p:cNvSpPr>
          <p:nvPr>
            <p:ph type="body" idx="1"/>
          </p:nvPr>
        </p:nvSpPr>
        <p:spPr>
          <a:xfrm>
            <a:off x="930910" y="3391573"/>
            <a:ext cx="7447280" cy="3213068"/>
          </a:xfrm>
          <a:prstGeom prst="rect">
            <a:avLst/>
          </a:prstGeom>
        </p:spPr>
        <p:txBody>
          <a:bodyPr wrap="square" lIns="93308" tIns="93308" rIns="93308" bIns="93308" anchor="t" anchorCtr="0">
            <a:noAutofit/>
          </a:bodyPr>
          <a:lstStyle/>
          <a:p>
            <a:endParaRPr dirty="0"/>
          </a:p>
        </p:txBody>
      </p:sp>
      <p:sp>
        <p:nvSpPr>
          <p:cNvPr id="1427" name="Shape 1427"/>
          <p:cNvSpPr>
            <a:spLocks noGrp="1" noRot="1" noChangeAspect="1"/>
          </p:cNvSpPr>
          <p:nvPr>
            <p:ph type="sldImg" idx="2"/>
          </p:nvPr>
        </p:nvSpPr>
        <p:spPr>
          <a:xfrm>
            <a:off x="2870200" y="534988"/>
            <a:ext cx="3568700" cy="2678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2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Shape 1440"/>
          <p:cNvSpPr>
            <a:spLocks noGrp="1" noRot="1" noChangeAspect="1"/>
          </p:cNvSpPr>
          <p:nvPr>
            <p:ph type="sldImg" idx="2"/>
          </p:nvPr>
        </p:nvSpPr>
        <p:spPr>
          <a:xfrm>
            <a:off x="2870200" y="534988"/>
            <a:ext cx="3568700" cy="26781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1" name="Shape 1441"/>
          <p:cNvSpPr txBox="1">
            <a:spLocks noGrp="1"/>
          </p:cNvSpPr>
          <p:nvPr>
            <p:ph type="body" idx="1"/>
          </p:nvPr>
        </p:nvSpPr>
        <p:spPr>
          <a:xfrm>
            <a:off x="930910" y="3391573"/>
            <a:ext cx="7447280" cy="3213068"/>
          </a:xfrm>
          <a:prstGeom prst="rect">
            <a:avLst/>
          </a:prstGeom>
          <a:noFill/>
          <a:ln>
            <a:noFill/>
          </a:ln>
        </p:spPr>
        <p:txBody>
          <a:bodyPr wrap="square" lIns="93308" tIns="46641" rIns="93308" bIns="46641" anchor="t" anchorCtr="0">
            <a:noAutofit/>
          </a:bodyPr>
          <a:lstStyle/>
          <a:p>
            <a:endParaRPr dirty="0">
              <a:solidFill>
                <a:schemeClr val="dk1"/>
              </a:solidFill>
              <a:latin typeface="Calibri"/>
              <a:ea typeface="Calibri"/>
              <a:cs typeface="Calibri"/>
              <a:sym typeface="Calibri"/>
            </a:endParaRPr>
          </a:p>
        </p:txBody>
      </p:sp>
      <p:sp>
        <p:nvSpPr>
          <p:cNvPr id="1442" name="Shape 1442"/>
          <p:cNvSpPr txBox="1">
            <a:spLocks noGrp="1"/>
          </p:cNvSpPr>
          <p:nvPr>
            <p:ph type="sldNum" idx="12"/>
          </p:nvPr>
        </p:nvSpPr>
        <p:spPr>
          <a:xfrm>
            <a:off x="5273003" y="6781905"/>
            <a:ext cx="4033943" cy="357008"/>
          </a:xfrm>
          <a:prstGeom prst="rect">
            <a:avLst/>
          </a:prstGeom>
          <a:noFill/>
          <a:ln>
            <a:noFill/>
          </a:ln>
        </p:spPr>
        <p:txBody>
          <a:bodyPr wrap="square" lIns="93308" tIns="46641" rIns="93308" bIns="46641" anchor="b" anchorCtr="0">
            <a:noAutofit/>
          </a:bodyPr>
          <a:lstStyle/>
          <a:p>
            <a:pPr>
              <a:spcBef>
                <a:spcPts val="0"/>
              </a:spcBef>
            </a:pPr>
            <a:fld id="{00000000-1234-1234-1234-123412341234}" type="slidenum">
              <a:rPr lang="en-US">
                <a:solidFill>
                  <a:schemeClr val="dk1"/>
                </a:solidFill>
                <a:latin typeface="Calibri"/>
                <a:ea typeface="Calibri"/>
                <a:cs typeface="Calibri"/>
                <a:sym typeface="Calibri"/>
              </a:rPr>
              <a:pPr>
                <a:spcBef>
                  <a:spcPts val="0"/>
                </a:spcBef>
              </a:pPr>
              <a:t>28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34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Shape 1433"/>
          <p:cNvSpPr txBox="1">
            <a:spLocks noGrp="1"/>
          </p:cNvSpPr>
          <p:nvPr>
            <p:ph type="body" idx="1"/>
          </p:nvPr>
        </p:nvSpPr>
        <p:spPr>
          <a:xfrm>
            <a:off x="930910" y="3391573"/>
            <a:ext cx="7447280" cy="3213068"/>
          </a:xfrm>
          <a:prstGeom prst="rect">
            <a:avLst/>
          </a:prstGeom>
        </p:spPr>
        <p:txBody>
          <a:bodyPr wrap="square" lIns="93308" tIns="93308" rIns="93308" bIns="93308" anchor="t" anchorCtr="0">
            <a:noAutofit/>
          </a:bodyPr>
          <a:lstStyle/>
          <a:p>
            <a:endParaRPr dirty="0"/>
          </a:p>
        </p:txBody>
      </p:sp>
      <p:sp>
        <p:nvSpPr>
          <p:cNvPr id="1434" name="Shape 1434"/>
          <p:cNvSpPr>
            <a:spLocks noGrp="1" noRot="1" noChangeAspect="1"/>
          </p:cNvSpPr>
          <p:nvPr>
            <p:ph type="sldImg" idx="2"/>
          </p:nvPr>
        </p:nvSpPr>
        <p:spPr>
          <a:xfrm>
            <a:off x="2870200" y="534988"/>
            <a:ext cx="3568700" cy="2678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389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g012_dark"/>
          <p:cNvPicPr>
            <a:picLocks noChangeAspect="1" noChangeArrowheads="1"/>
          </p:cNvPicPr>
          <p:nvPr userDrawn="1"/>
        </p:nvPicPr>
        <p:blipFill>
          <a:blip r:embed="rId2">
            <a:extLst>
              <a:ext uri="{28A0092B-C50C-407E-A947-70E740481C1C}">
                <a14:useLocalDpi xmlns:a14="http://schemas.microsoft.com/office/drawing/2010/main" val="0"/>
              </a:ext>
            </a:extLst>
          </a:blip>
          <a:srcRect b="5556"/>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4100" name="Rectangle 4"/>
          <p:cNvSpPr>
            <a:spLocks noGrp="1" noChangeArrowheads="1"/>
          </p:cNvSpPr>
          <p:nvPr>
            <p:ph type="subTitle" idx="1"/>
          </p:nvPr>
        </p:nvSpPr>
        <p:spPr>
          <a:xfrm>
            <a:off x="1371600" y="5410200"/>
            <a:ext cx="6400800" cy="457200"/>
          </a:xfrm>
        </p:spPr>
        <p:txBody>
          <a:bodyPr/>
          <a:lstStyle>
            <a:lvl1pPr marL="0" indent="0" algn="ctr">
              <a:buFontTx/>
              <a:buNone/>
              <a:defRPr sz="1800"/>
            </a:lvl1pPr>
          </a:lstStyle>
          <a:p>
            <a:pPr lvl="0"/>
            <a:r>
              <a:rPr lang="en-US" altLang="en-US" noProof="0" smtClean="0"/>
              <a:t>Click to edit Master subtitle style</a:t>
            </a:r>
          </a:p>
        </p:txBody>
      </p:sp>
      <p:sp>
        <p:nvSpPr>
          <p:cNvPr id="5"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fld id="{569D6105-9A2F-4F64-9111-E2C90622BC29}" type="slidenum">
              <a:rPr lang="en-US" altLang="en-US"/>
              <a:pPr/>
              <a:t>‹#›</a:t>
            </a:fld>
            <a:endParaRPr lang="en-US" altLang="en-US"/>
          </a:p>
        </p:txBody>
      </p:sp>
    </p:spTree>
    <p:extLst>
      <p:ext uri="{BB962C8B-B14F-4D97-AF65-F5344CB8AC3E}">
        <p14:creationId xmlns:p14="http://schemas.microsoft.com/office/powerpoint/2010/main" val="160577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181E66A-F030-45F6-9A44-95F2E7828145}" type="slidenum">
              <a:rPr lang="en-US" altLang="en-US"/>
              <a:pPr/>
              <a:t>‹#›</a:t>
            </a:fld>
            <a:endParaRPr lang="en-US" altLang="en-US"/>
          </a:p>
        </p:txBody>
      </p:sp>
    </p:spTree>
    <p:extLst>
      <p:ext uri="{BB962C8B-B14F-4D97-AF65-F5344CB8AC3E}">
        <p14:creationId xmlns:p14="http://schemas.microsoft.com/office/powerpoint/2010/main" val="289129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5954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1450"/>
            <a:ext cx="6019800" cy="5954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3033DBE-B063-457D-9B9D-AF9D0E521BE2}" type="slidenum">
              <a:rPr lang="en-US" altLang="en-US"/>
              <a:pPr/>
              <a:t>‹#›</a:t>
            </a:fld>
            <a:endParaRPr lang="en-US" altLang="en-US"/>
          </a:p>
        </p:txBody>
      </p:sp>
    </p:spTree>
    <p:extLst>
      <p:ext uri="{BB962C8B-B14F-4D97-AF65-F5344CB8AC3E}">
        <p14:creationId xmlns:p14="http://schemas.microsoft.com/office/powerpoint/2010/main" val="132166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_I">
    <p:spTree>
      <p:nvGrpSpPr>
        <p:cNvPr id="1" name="Shape 650"/>
        <p:cNvGrpSpPr/>
        <p:nvPr/>
      </p:nvGrpSpPr>
      <p:grpSpPr>
        <a:xfrm>
          <a:off x="0" y="0"/>
          <a:ext cx="0" cy="0"/>
          <a:chOff x="0" y="0"/>
          <a:chExt cx="0" cy="0"/>
        </a:xfrm>
      </p:grpSpPr>
      <p:cxnSp>
        <p:nvCxnSpPr>
          <p:cNvPr id="651" name="Shape 651"/>
          <p:cNvCxnSpPr/>
          <p:nvPr/>
        </p:nvCxnSpPr>
        <p:spPr>
          <a:xfrm>
            <a:off x="309045" y="6462995"/>
            <a:ext cx="8525910" cy="0"/>
          </a:xfrm>
          <a:prstGeom prst="straightConnector1">
            <a:avLst/>
          </a:prstGeom>
          <a:noFill/>
          <a:ln w="9525" cap="flat" cmpd="sng">
            <a:solidFill>
              <a:srgbClr val="A5A5A5"/>
            </a:solidFill>
            <a:prstDash val="solid"/>
            <a:round/>
            <a:headEnd type="none" w="med" len="med"/>
            <a:tailEnd type="none" w="med" len="med"/>
          </a:ln>
        </p:spPr>
      </p:cxnSp>
      <p:sp>
        <p:nvSpPr>
          <p:cNvPr id="653" name="Shape 653"/>
          <p:cNvSpPr txBox="1">
            <a:spLocks noGrp="1"/>
          </p:cNvSpPr>
          <p:nvPr>
            <p:ph type="sldNum" idx="12"/>
          </p:nvPr>
        </p:nvSpPr>
        <p:spPr>
          <a:xfrm>
            <a:off x="309045" y="6462995"/>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n-US" sz="1050" b="0" i="0" u="none" strike="noStrike" cap="none">
                <a:solidFill>
                  <a:srgbClr val="888888"/>
                </a:solidFill>
                <a:latin typeface="Calibri"/>
                <a:ea typeface="Calibri"/>
                <a:cs typeface="Calibri"/>
                <a:sym typeface="Calibri"/>
              </a:rPr>
              <a:t>‹#›</a:t>
            </a:fld>
            <a:endParaRPr lang="en-US" sz="1050" b="0" i="0" u="none" strike="noStrike" cap="none">
              <a:solidFill>
                <a:srgbClr val="888888"/>
              </a:solidFill>
              <a:latin typeface="Calibri"/>
              <a:ea typeface="Calibri"/>
              <a:cs typeface="Calibri"/>
              <a:sym typeface="Calibri"/>
            </a:endParaRPr>
          </a:p>
        </p:txBody>
      </p:sp>
      <p:sp>
        <p:nvSpPr>
          <p:cNvPr id="654" name="Shape 654"/>
          <p:cNvSpPr txBox="1">
            <a:spLocks noGrp="1"/>
          </p:cNvSpPr>
          <p:nvPr>
            <p:ph type="body" idx="1"/>
          </p:nvPr>
        </p:nvSpPr>
        <p:spPr>
          <a:xfrm>
            <a:off x="309045" y="1124700"/>
            <a:ext cx="8525393" cy="5023237"/>
          </a:xfrm>
          <a:prstGeom prst="rect">
            <a:avLst/>
          </a:prstGeom>
          <a:noFill/>
          <a:ln>
            <a:noFill/>
          </a:ln>
        </p:spPr>
        <p:txBody>
          <a:bodyPr wrap="square" lIns="91425" tIns="91425" rIns="91425" bIns="91425" anchor="t" anchorCtr="0"/>
          <a:lstStyle>
            <a:lvl1pPr marL="342900" marR="0" lvl="0" indent="-2159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6" name="Shape 656"/>
          <p:cNvSpPr txBox="1">
            <a:spLocks noGrp="1"/>
          </p:cNvSpPr>
          <p:nvPr>
            <p:ph type="title"/>
          </p:nvPr>
        </p:nvSpPr>
        <p:spPr>
          <a:xfrm>
            <a:off x="1188556" y="165059"/>
            <a:ext cx="2884179" cy="537186"/>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Tree>
    <p:extLst>
      <p:ext uri="{BB962C8B-B14F-4D97-AF65-F5344CB8AC3E}">
        <p14:creationId xmlns:p14="http://schemas.microsoft.com/office/powerpoint/2010/main" val="218061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97E7398-BDAF-4DD9-AAD1-3FD44A4BC4E6}" type="slidenum">
              <a:rPr lang="en-US" altLang="en-US"/>
              <a:pPr/>
              <a:t>‹#›</a:t>
            </a:fld>
            <a:endParaRPr lang="en-US" altLang="en-US"/>
          </a:p>
        </p:txBody>
      </p:sp>
    </p:spTree>
    <p:extLst>
      <p:ext uri="{BB962C8B-B14F-4D97-AF65-F5344CB8AC3E}">
        <p14:creationId xmlns:p14="http://schemas.microsoft.com/office/powerpoint/2010/main" val="405727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ADEC573-6051-4D69-9E06-58C1ABE83037}" type="slidenum">
              <a:rPr lang="en-US" altLang="en-US"/>
              <a:pPr/>
              <a:t>‹#›</a:t>
            </a:fld>
            <a:endParaRPr lang="en-US" altLang="en-US"/>
          </a:p>
        </p:txBody>
      </p:sp>
    </p:spTree>
    <p:extLst>
      <p:ext uri="{BB962C8B-B14F-4D97-AF65-F5344CB8AC3E}">
        <p14:creationId xmlns:p14="http://schemas.microsoft.com/office/powerpoint/2010/main" val="218504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C7A412F-37D1-4BCB-925B-498401720C4E}" type="slidenum">
              <a:rPr lang="en-US" altLang="en-US"/>
              <a:pPr/>
              <a:t>‹#›</a:t>
            </a:fld>
            <a:endParaRPr lang="en-US" altLang="en-US"/>
          </a:p>
        </p:txBody>
      </p:sp>
    </p:spTree>
    <p:extLst>
      <p:ext uri="{BB962C8B-B14F-4D97-AF65-F5344CB8AC3E}">
        <p14:creationId xmlns:p14="http://schemas.microsoft.com/office/powerpoint/2010/main" val="300682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F6978EF-4153-446E-AD3A-03E63232D34D}" type="slidenum">
              <a:rPr lang="en-US" altLang="en-US"/>
              <a:pPr/>
              <a:t>‹#›</a:t>
            </a:fld>
            <a:endParaRPr lang="en-US" altLang="en-US"/>
          </a:p>
        </p:txBody>
      </p:sp>
    </p:spTree>
    <p:extLst>
      <p:ext uri="{BB962C8B-B14F-4D97-AF65-F5344CB8AC3E}">
        <p14:creationId xmlns:p14="http://schemas.microsoft.com/office/powerpoint/2010/main" val="166336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EFFB5C91-C8E9-4935-8C90-BA4C34873074}" type="slidenum">
              <a:rPr lang="en-US" altLang="en-US"/>
              <a:pPr/>
              <a:t>‹#›</a:t>
            </a:fld>
            <a:endParaRPr lang="en-US" altLang="en-US"/>
          </a:p>
        </p:txBody>
      </p:sp>
    </p:spTree>
    <p:extLst>
      <p:ext uri="{BB962C8B-B14F-4D97-AF65-F5344CB8AC3E}">
        <p14:creationId xmlns:p14="http://schemas.microsoft.com/office/powerpoint/2010/main" val="416856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27546E4B-8E03-4E24-A192-C6246224E32D}" type="slidenum">
              <a:rPr lang="en-US" altLang="en-US"/>
              <a:pPr/>
              <a:t>‹#›</a:t>
            </a:fld>
            <a:endParaRPr lang="en-US" altLang="en-US"/>
          </a:p>
        </p:txBody>
      </p:sp>
    </p:spTree>
    <p:extLst>
      <p:ext uri="{BB962C8B-B14F-4D97-AF65-F5344CB8AC3E}">
        <p14:creationId xmlns:p14="http://schemas.microsoft.com/office/powerpoint/2010/main" val="90799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356E3A4-BB15-40DF-9B02-17DDDBCFEE7B}" type="slidenum">
              <a:rPr lang="en-US" altLang="en-US"/>
              <a:pPr/>
              <a:t>‹#›</a:t>
            </a:fld>
            <a:endParaRPr lang="en-US" altLang="en-US"/>
          </a:p>
        </p:txBody>
      </p:sp>
    </p:spTree>
    <p:extLst>
      <p:ext uri="{BB962C8B-B14F-4D97-AF65-F5344CB8AC3E}">
        <p14:creationId xmlns:p14="http://schemas.microsoft.com/office/powerpoint/2010/main" val="392261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A233714-92BE-43C8-B9B9-2A5F4C41B12B}" type="slidenum">
              <a:rPr lang="en-US" altLang="en-US"/>
              <a:pPr/>
              <a:t>‹#›</a:t>
            </a:fld>
            <a:endParaRPr lang="en-US" altLang="en-US"/>
          </a:p>
        </p:txBody>
      </p:sp>
    </p:spTree>
    <p:extLst>
      <p:ext uri="{BB962C8B-B14F-4D97-AF65-F5344CB8AC3E}">
        <p14:creationId xmlns:p14="http://schemas.microsoft.com/office/powerpoint/2010/main" val="209145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bg012_dark"/>
          <p:cNvPicPr>
            <a:picLocks noChangeAspect="1" noChangeArrowheads="1"/>
          </p:cNvPicPr>
          <p:nvPr userDrawn="1"/>
        </p:nvPicPr>
        <p:blipFill>
          <a:blip r:embed="rId14">
            <a:extLst>
              <a:ext uri="{28A0092B-C50C-407E-A947-70E740481C1C}">
                <a14:useLocalDpi xmlns:a14="http://schemas.microsoft.com/office/drawing/2010/main" val="0"/>
              </a:ext>
            </a:extLst>
          </a:blip>
          <a:srcRect b="5556"/>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71450"/>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143000"/>
            <a:ext cx="8229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1BF0A0-91C1-4C7E-A95B-A2B5AE047E41}" type="slidenum">
              <a:rPr lang="en-US" altLang="en-US"/>
              <a:pPr/>
              <a:t>‹#›</a:t>
            </a:fld>
            <a:endParaRPr lang="en-US" altLang="en-US"/>
          </a:p>
        </p:txBody>
      </p:sp>
      <p:sp>
        <p:nvSpPr>
          <p:cNvPr id="1032" name="Line 8"/>
          <p:cNvSpPr>
            <a:spLocks noChangeShapeType="1"/>
          </p:cNvSpPr>
          <p:nvPr userDrawn="1"/>
        </p:nvSpPr>
        <p:spPr bwMode="auto">
          <a:xfrm>
            <a:off x="838200" y="990600"/>
            <a:ext cx="75438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reativecommons.org/licenses/by/4.0/" TargetMode="Externa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creativecommons.org/licenses/by/2.0/" TargetMode="External"/><Relationship Id="rId5" Type="http://schemas.openxmlformats.org/officeDocument/2006/relationships/hyperlink" Target="https://www.flickr.com/photos/26344495@N05/46954627405/in/photolist-7XSjgx-2exdJRt"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reativecommons.org/licenses/by/2.0/" TargetMode="External"/><Relationship Id="rId5" Type="http://schemas.openxmlformats.org/officeDocument/2006/relationships/hyperlink" Target="https://www.flickr.com/photos/z287marc/3192570544/in/photolist-4bw2ue-6hTmkt-aMPUtD-5KMqDp-5S7KZJ-5eBCYv-2yHGnT-7pjMeo-ebi53-aGfEyB-KQ9Y8-dFSi-2yHGye-2yN6SN-7sfm39-2yN7U5-2yHJ6H-63ekzJ-2yN7YQ-6PMun7-5ww7gW-LuBLR3-2yHKaK-2yHJ1R-2yHHqP-2yN8Ks-2yN8Z5-obVA7h-2yHJ3Z-bCBTvz-2yN8xA-6D6c52-p5vWnQ-84KNWj-9mM4xY-aMPUme-8JRsXz-9u76d8-ciUjg9-6KfeTS-9mHZwr-2yN98L-doxprb-fyLQzJ-31eAd-2yN95J-dSJ7yr-eE1NbV-7V1CCc-b62MSi" TargetMode="Externa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creativecommons.org/licenses/by/2.0/" TargetMode="External"/><Relationship Id="rId5" Type="http://schemas.openxmlformats.org/officeDocument/2006/relationships/hyperlink" Target="https://www.flickr.com/photos/gladius/1096332541/in/photolist-2gKuF-28dVV4i-4iLATt-2ESZtc-9Jp8qT-aL2RxM-3a45fm-25FT6Xe-efzLPD-VdhAnG-bxJCDr-ueugD-95L9J-z7Fch-akiYWu-7YdB7u-akiYCo-akg7UZ-akiKBo-akfYya-akg2RP-akgdtD-akiRYU-akiNbL-SVoBH-68D8vM-pr2sNF-qdMz58-25ie5Ki-iPQRb-cov33u-4ntGKj-y83ny-atwea9-s3q9R-aMPUF8-aRx1sV-7A7Tsw-s3sxo-s3qrk-cRGCr7-akiQ7Y-2yN8eC-8wf31L-2yHHWk-8n9hdi-dodyTn-eUFjFB-dvHfEG-71mDyL" TargetMode="Externa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creativecommons.org/licenses/by/2.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creativecommons.org/licenses/by/2.0/" TargetMode="External"/><Relationship Id="rId4" Type="http://schemas.openxmlformats.org/officeDocument/2006/relationships/hyperlink" Target="https://www.flickr.com/photos/harrymetcalfe/7509131860/in/photolist-cryghG-cWiDmU-fMZjYU-4sQCL9-cM27to-dBxdyg-deq129-5a116i-29LiphE-3QmGGR-rg4xYj-rQQpQ1-ZxZCM5-8iQTx9-oVaQdG-2cksDuc-TdsYve-7W7zsH-p5pdCC-dfR7tJ-8WE9eL-oi48-4MoYrz-rimMcB-VBLskh-awz5Uh-qmAkbt-a5Z5PC-HkuX2T-9RFu2f-qmnXyq-ckqdgU-rimJQ2-nYSQFv-37Lmy-8hKDgQ-qmAjxK-RwiGPc-4xrf3e-4CSQff-CNKwYj-V1KeU3-riiz7C-2eA965q-bty8w4-e83uKs-paCAof-5D8LSH-bRSofp-2ouvm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creativecommons.org/licenses/by/2.0/" TargetMode="External"/><Relationship Id="rId4" Type="http://schemas.openxmlformats.org/officeDocument/2006/relationships/hyperlink" Target="https://www.flickr.com/photos/ups-store/5411931130/in/photolist-4rVQ52-2cQDQzo-aV1rH2-dXTLZW-7PWnJK-4rZT8o-2924jq8-4rVQJR-dehuLz-eFDnkV-WcDFqd-MUCf8y-9feyzq-WcEy59-9p5qgV-CWe3CT-Wp1Doy-V91n21-Va3xu6-VSkvSy-WsBuz2-TSqoeh-XgMZy9-AjYnke-nCp6yz-2cVs3U9-7dZYyt-E4gQEV-StUBej-Ef9DgC-Zg9oz9-WsqEtJ-nCpebs-aGbA1H-nCq2Pg-cXTNpW-WcEgaN-27h1QVN-nCq6YZ-nUTBjF-27hksCJ-diqwiP-o6tSsr-o4Gdpv-nMeari-o6tS7g-nMd1Qo-nCq2jt-nCpdWj-nMdq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hyperlink" Target="https://creativecommons.org/licenses/by/2.0/" TargetMode="External"/><Relationship Id="rId4" Type="http://schemas.openxmlformats.org/officeDocument/2006/relationships/hyperlink" Target="https://www.flickr.com/photos/tetracarbon/14193225660/in/photolist-nCcZvf-cVHs2u-bnzVrR-2cGaE1o-n1bVns-4HfejV-tMcJQN-dsNyA7-7xEgz8-UcDekn-2V2uSq-8DCUdi-dWGFFK-2ermhvS-644Ln2-hysdb6-Fbmok-nCcsHn-Fecq6-YW3Hdr-hysXGd-e1kz4P-bQjg3P-bnqQzE-nThiZ-dJrtoz-dXdSS7-dJwVUE-6FDgSi-6PUBH8-2dqAeFj-fp6rWu-3W8FN-83PEBf-5ZxekZ-mwSmbA-cPCvYE-Q6zqf9-7xDRCd-eisA5s-dWCFq4-8ozS8b-jnL4eH-bBCdgu-28jK4rW-Df4nUf-88TG4B-6NFcDb-7tNXqW-7tNXm5"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creativecommons.org/licenses/by/2.0/" TargetMode="Externa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349375"/>
            <a:ext cx="8686800" cy="1470025"/>
          </a:xfrm>
        </p:spPr>
        <p:txBody>
          <a:bodyPr/>
          <a:lstStyle/>
          <a:p>
            <a:pPr eaLnBrk="1" hangingPunct="1"/>
            <a:r>
              <a:rPr lang="en-US" altLang="en-US" sz="3200" dirty="0" smtClean="0"/>
              <a:t>South Carolina Department of Education</a:t>
            </a:r>
            <a:br>
              <a:rPr lang="en-US" altLang="en-US" sz="3200" dirty="0" smtClean="0"/>
            </a:br>
            <a:r>
              <a:rPr lang="en-US" altLang="en-US" sz="1000" dirty="0" smtClean="0"/>
              <a:t> </a:t>
            </a:r>
            <a:r>
              <a:rPr lang="en-US" altLang="en-US" sz="3200" dirty="0" smtClean="0"/>
              <a:t/>
            </a:r>
            <a:br>
              <a:rPr lang="en-US" altLang="en-US" sz="3200" dirty="0" smtClean="0"/>
            </a:br>
            <a:r>
              <a:rPr lang="en-US" altLang="en-US" sz="3600" dirty="0" smtClean="0"/>
              <a:t>Protecting Yourself During Testing</a:t>
            </a:r>
          </a:p>
        </p:txBody>
      </p:sp>
      <p:sp>
        <p:nvSpPr>
          <p:cNvPr id="3075" name="Rectangle 3"/>
          <p:cNvSpPr>
            <a:spLocks noGrp="1" noChangeArrowheads="1"/>
          </p:cNvSpPr>
          <p:nvPr>
            <p:ph type="subTitle" idx="1"/>
          </p:nvPr>
        </p:nvSpPr>
        <p:spPr>
          <a:xfrm>
            <a:off x="1371600" y="5562600"/>
            <a:ext cx="6400800" cy="1143000"/>
          </a:xfrm>
        </p:spPr>
        <p:txBody>
          <a:bodyPr/>
          <a:lstStyle/>
          <a:p>
            <a:pPr eaLnBrk="1" hangingPunct="1"/>
            <a:r>
              <a:rPr lang="en-US" altLang="en-US" dirty="0" smtClean="0"/>
              <a:t>Christopher Seay</a:t>
            </a:r>
          </a:p>
          <a:p>
            <a:pPr eaLnBrk="1" hangingPunct="1"/>
            <a:r>
              <a:rPr lang="en-US" altLang="en-US" dirty="0" smtClean="0"/>
              <a:t>cseay@ed.sc.gov</a:t>
            </a:r>
          </a:p>
          <a:p>
            <a:pPr eaLnBrk="1" hangingPunct="1"/>
            <a:r>
              <a:rPr lang="en-US" altLang="en-US" dirty="0" smtClean="0"/>
              <a:t>803-734-8432</a:t>
            </a:r>
          </a:p>
        </p:txBody>
      </p:sp>
      <p:pic>
        <p:nvPicPr>
          <p:cNvPr id="2" name="Picture 1" title="South Carolina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003" y="2925470"/>
            <a:ext cx="2531993" cy="2484730"/>
          </a:xfrm>
          <a:prstGeom prst="rect">
            <a:avLst/>
          </a:prstGeom>
          <a:effectLst>
            <a:glow rad="101600">
              <a:schemeClr val="accent1">
                <a:satMod val="175000"/>
                <a:alpha val="40000"/>
              </a:schemeClr>
            </a:glow>
          </a:effectLst>
          <a:scene3d>
            <a:camera prst="orthographicFront"/>
            <a:lightRig rig="threePt" dir="t"/>
          </a:scene3d>
          <a:sp3d/>
        </p:spPr>
      </p:pic>
      <p:sp>
        <p:nvSpPr>
          <p:cNvPr id="5" name="Action Button: Home 4" title="Return to Table of Contents Button">
            <a:hlinkClick r:id="rId4"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7586662" y="5562600"/>
            <a:ext cx="1590675" cy="129266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Source Sans Pro"/>
              </a:rPr>
              <a:t>  </a:t>
            </a:r>
            <a:r>
              <a:rPr kumimoji="0" lang="en-US" altLang="en-US" sz="900" b="0" i="0" u="none" strike="noStrike" cap="none" normalizeH="0" baseline="0" dirty="0" smtClean="0">
                <a:ln>
                  <a:noFill/>
                </a:ln>
                <a:effectLst/>
                <a:latin typeface="Source Sans Pro"/>
              </a:rPr>
              <a:t>Protect Yourself During State Testing is licensed under a </a:t>
            </a:r>
            <a:r>
              <a:rPr kumimoji="0" lang="en-US" altLang="en-US" sz="900" b="0" i="0" u="none" strike="noStrike" cap="none" normalizeH="0" baseline="0" dirty="0" smtClean="0">
                <a:ln>
                  <a:noFill/>
                </a:ln>
                <a:solidFill>
                  <a:srgbClr val="049CCF"/>
                </a:solidFill>
                <a:effectLst/>
                <a:latin typeface="Source Sans Pro"/>
                <a:hlinkClick r:id="rId5"/>
              </a:rPr>
              <a:t>Creative Commons Attribution 4.0 International License</a:t>
            </a:r>
            <a:r>
              <a:rPr kumimoji="0" lang="en-US" altLang="en-US" sz="900" b="0" i="0" u="none" strike="noStrike" cap="none" normalizeH="0" baseline="0" dirty="0" smtClean="0">
                <a:ln>
                  <a:noFill/>
                </a:ln>
                <a:solidFill>
                  <a:srgbClr val="464646"/>
                </a:solidFill>
                <a:effectLst/>
                <a:latin typeface="Source Sans Pro"/>
              </a:rPr>
              <a:t>.</a:t>
            </a:r>
            <a:endParaRPr kumimoji="0" lang="en-US" altLang="en-US" sz="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r>
            <a:br>
              <a:rPr kumimoji="0" lang="en-US" altLang="en-US" sz="1400" b="0" i="0" u="none" strike="noStrike" cap="none" normalizeH="0" baseline="0" dirty="0" smtClean="0">
                <a:ln>
                  <a:noFill/>
                </a:ln>
                <a:solidFill>
                  <a:srgbClr val="049CCF"/>
                </a:solidFill>
                <a:effectLst/>
                <a:latin typeface="Source Sans Pro"/>
              </a:rPr>
            </a:br>
            <a:endParaRPr kumimoji="0" lang="en-US" altLang="en-US" sz="1400" b="0" i="0" u="none" strike="noStrike" cap="none" normalizeH="0" baseline="0" dirty="0" smtClean="0">
              <a:ln>
                <a:noFill/>
              </a:ln>
              <a:solidFill>
                <a:srgbClr val="049CCF"/>
              </a:solidFill>
              <a:effectLst/>
              <a:latin typeface="Source Sans Pro"/>
            </a:endParaRPr>
          </a:p>
        </p:txBody>
      </p:sp>
      <p:pic>
        <p:nvPicPr>
          <p:cNvPr id="1032" name="Picture 8"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4650" y="6477000"/>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V</a:t>
            </a:r>
            <a:r>
              <a:rPr lang="en-US" sz="2000" dirty="0">
                <a:solidFill>
                  <a:srgbClr val="F8F8F8"/>
                </a:solidFill>
              </a:rPr>
              <a:t>.	Individuals must adhere to all procedures specified in all operating manuals governing the mandated testing programs. Manuals are provided by or through the SCDE.</a:t>
            </a:r>
          </a:p>
          <a:p>
            <a:pPr marL="0" lvl="0" indent="0">
              <a:buNone/>
            </a:pPr>
            <a:r>
              <a:rPr lang="en-US" sz="2000" dirty="0">
                <a:solidFill>
                  <a:srgbClr val="F8F8F8"/>
                </a:solidFill>
              </a:rPr>
              <a:t> </a:t>
            </a:r>
          </a:p>
          <a:p>
            <a:pPr marL="0" lvl="0" indent="0">
              <a:buNone/>
            </a:pPr>
            <a:r>
              <a:rPr lang="en-US" sz="2000" dirty="0">
                <a:solidFill>
                  <a:srgbClr val="F8F8F8"/>
                </a:solidFill>
              </a:rPr>
              <a:t>VI.	A. 	The State Board of Education may invalidate test </a:t>
            </a:r>
            <a:r>
              <a:rPr lang="en-US" sz="2000" dirty="0" smtClean="0">
                <a:solidFill>
                  <a:srgbClr val="F8F8F8"/>
                </a:solidFill>
              </a:rPr>
              <a:t>		scores </a:t>
            </a:r>
            <a:r>
              <a:rPr lang="en-US" sz="2000" dirty="0">
                <a:solidFill>
                  <a:srgbClr val="F8F8F8"/>
                </a:solidFill>
              </a:rPr>
              <a:t>	that reflect improbable gains and that cannot </a:t>
            </a:r>
            <a:r>
              <a:rPr lang="en-US" sz="2000" dirty="0" smtClean="0">
                <a:solidFill>
                  <a:srgbClr val="F8F8F8"/>
                </a:solidFill>
              </a:rPr>
              <a:t>		be satisfactorily </a:t>
            </a:r>
            <a:r>
              <a:rPr lang="en-US" sz="2000" dirty="0">
                <a:solidFill>
                  <a:srgbClr val="F8F8F8"/>
                </a:solidFill>
              </a:rPr>
              <a:t>explained through changes in </a:t>
            </a:r>
            <a:r>
              <a:rPr lang="en-US" sz="2000" dirty="0" smtClean="0">
                <a:solidFill>
                  <a:srgbClr val="F8F8F8"/>
                </a:solidFill>
              </a:rPr>
              <a:t>			student </a:t>
            </a:r>
            <a:r>
              <a:rPr lang="en-US" sz="2000" dirty="0">
                <a:solidFill>
                  <a:srgbClr val="F8F8F8"/>
                </a:solidFill>
              </a:rPr>
              <a:t>	populations or instruction.</a:t>
            </a:r>
          </a:p>
          <a:p>
            <a:pPr marL="0" lvl="0" indent="0">
              <a:buNone/>
            </a:pPr>
            <a:r>
              <a:rPr lang="en-US" sz="2000" dirty="0">
                <a:solidFill>
                  <a:srgbClr val="F8F8F8"/>
                </a:solidFill>
              </a:rPr>
              <a:t> </a:t>
            </a:r>
          </a:p>
          <a:p>
            <a:pPr marL="0" lvl="0" indent="0">
              <a:buNone/>
            </a:pPr>
            <a:r>
              <a:rPr lang="en-US" sz="2000" dirty="0" smtClean="0">
                <a:solidFill>
                  <a:srgbClr val="F8F8F8"/>
                </a:solidFill>
              </a:rPr>
              <a:t>	B</a:t>
            </a:r>
            <a:r>
              <a:rPr lang="en-US" sz="2000" dirty="0">
                <a:solidFill>
                  <a:srgbClr val="F8F8F8"/>
                </a:solidFill>
              </a:rPr>
              <a:t>.	In cases where test results are invalidated because of </a:t>
            </a:r>
            <a:r>
              <a:rPr lang="en-US" sz="2000" dirty="0" smtClean="0">
                <a:solidFill>
                  <a:srgbClr val="F8F8F8"/>
                </a:solidFill>
              </a:rPr>
              <a:t>		a </a:t>
            </a:r>
            <a:r>
              <a:rPr lang="en-US" sz="2000" dirty="0">
                <a:solidFill>
                  <a:srgbClr val="F8F8F8"/>
                </a:solidFill>
              </a:rPr>
              <a:t>breach of security or action of the State Board of </a:t>
            </a:r>
            <a:r>
              <a:rPr lang="en-US" sz="2000" dirty="0" smtClean="0">
                <a:solidFill>
                  <a:srgbClr val="F8F8F8"/>
                </a:solidFill>
              </a:rPr>
              <a:t>		Education</a:t>
            </a:r>
            <a:r>
              <a:rPr lang="en-US" sz="2000" dirty="0">
                <a:solidFill>
                  <a:srgbClr val="F8F8F8"/>
                </a:solidFill>
              </a:rPr>
              <a:t>, any programmatic, evaluative, or </a:t>
            </a:r>
            <a:r>
              <a:rPr lang="en-US" sz="2000" dirty="0" smtClean="0">
                <a:solidFill>
                  <a:srgbClr val="F8F8F8"/>
                </a:solidFill>
              </a:rPr>
              <a:t>			certification </a:t>
            </a:r>
            <a:r>
              <a:rPr lang="en-US" sz="2000" dirty="0">
                <a:solidFill>
                  <a:srgbClr val="F8F8F8"/>
                </a:solidFill>
              </a:rPr>
              <a:t>criteria dependent upon the data will be </a:t>
            </a:r>
            <a:r>
              <a:rPr lang="en-US" sz="2000" dirty="0" smtClean="0">
                <a:solidFill>
                  <a:srgbClr val="F8F8F8"/>
                </a:solidFill>
              </a:rPr>
              <a:t>		deemed </a:t>
            </a:r>
            <a:r>
              <a:rPr lang="en-US" sz="2000" dirty="0">
                <a:solidFill>
                  <a:srgbClr val="F8F8F8"/>
                </a:solidFill>
              </a:rPr>
              <a:t>to not have been met.</a:t>
            </a:r>
          </a:p>
          <a:p>
            <a:pPr marL="0" lvl="0" indent="0">
              <a:buNone/>
            </a:pPr>
            <a:r>
              <a:rPr lang="en-US" sz="2000" dirty="0">
                <a:solidFill>
                  <a:srgbClr val="FF0000"/>
                </a:solidFill>
              </a:rPr>
              <a:t> </a:t>
            </a:r>
            <a:endParaRPr lang="en-US" dirty="0">
              <a:solidFill>
                <a:srgbClr val="FF0000"/>
              </a:solidFill>
            </a:endParaRP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154192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VII</a:t>
            </a:r>
            <a:r>
              <a:rPr lang="en-US" sz="2000" dirty="0">
                <a:solidFill>
                  <a:srgbClr val="F8F8F8"/>
                </a:solidFill>
              </a:rPr>
              <a:t>. Any individual(s) who knowingly engage(s) in any activity that results in the invalidation of scores derived from teacher certification examinations, the examinations for admission to teacher education programs, and/or the high school equivalency tests forfeits all opportunities to retake the test(s).</a:t>
            </a:r>
          </a:p>
          <a:p>
            <a:pPr marL="0" lvl="0" indent="0">
              <a:buNone/>
            </a:pPr>
            <a:r>
              <a:rPr lang="en-US" sz="2000" dirty="0">
                <a:solidFill>
                  <a:srgbClr val="F8F8F8"/>
                </a:solidFill>
              </a:rPr>
              <a:t> </a:t>
            </a:r>
          </a:p>
          <a:p>
            <a:pPr marL="0" lvl="0" indent="0">
              <a:buNone/>
            </a:pPr>
            <a:r>
              <a:rPr lang="en-US" sz="2000" dirty="0" smtClean="0">
                <a:solidFill>
                  <a:srgbClr val="F8F8F8"/>
                </a:solidFill>
              </a:rPr>
              <a:t>VIII</a:t>
            </a:r>
            <a:r>
              <a:rPr lang="en-US" sz="2000" dirty="0">
                <a:solidFill>
                  <a:srgbClr val="F8F8F8"/>
                </a:solidFill>
              </a:rPr>
              <a:t>.  Any knowing involvement in the presentation of forged, counterfeit, or altered identification for the purpose of obtaining admission to a test administration site for any of the tests administered by or through the State Board of Education will be considered a breach of test security within the meaning of S.C. Code Ann. Section 59-1-445 (1990, 2004). Any individual(s) who knowingly cause(s) or allow(s) the presentation of forged, counterfeit, or altered identification for the purpose of obtaining admission to any test administration site specified in this paragraph forfeits all opportunities to retake the test(s).</a:t>
            </a:r>
          </a:p>
          <a:p>
            <a:pPr marL="0" lvl="0" indent="0">
              <a:buNone/>
            </a:pPr>
            <a:r>
              <a:rPr lang="en-US" sz="2000" dirty="0">
                <a:solidFill>
                  <a:srgbClr val="F8F8F8"/>
                </a:solidFill>
              </a:rPr>
              <a:t> </a:t>
            </a:r>
            <a:endParaRPr lang="en-US" dirty="0">
              <a:solidFill>
                <a:srgbClr val="F8F8F8"/>
              </a:solidFill>
            </a:endParaRP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19838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IX</a:t>
            </a:r>
            <a:r>
              <a:rPr lang="en-US" sz="2000" dirty="0">
                <a:solidFill>
                  <a:srgbClr val="F8F8F8"/>
                </a:solidFill>
              </a:rPr>
              <a:t>.	  Each of the following is considered a breach of professional ethics which may jeopardize the validity of the inferences made on the basis of test data and, as such, are viewed as security violations which could result in criminal prosecution and/or disciplinary action to an educator’s professional certificate.</a:t>
            </a:r>
          </a:p>
          <a:p>
            <a:pPr marL="0" lvl="0" indent="0">
              <a:buNone/>
            </a:pPr>
            <a:r>
              <a:rPr lang="en-US" sz="2000" dirty="0">
                <a:solidFill>
                  <a:srgbClr val="F8F8F8"/>
                </a:solidFill>
              </a:rPr>
              <a:t> </a:t>
            </a:r>
          </a:p>
          <a:p>
            <a:pPr marL="0" lvl="0" indent="0">
              <a:buNone/>
            </a:pPr>
            <a:r>
              <a:rPr lang="en-US" sz="2000" dirty="0">
                <a:solidFill>
                  <a:srgbClr val="F8F8F8"/>
                </a:solidFill>
              </a:rPr>
              <a:t>A</a:t>
            </a:r>
            <a:r>
              <a:rPr lang="en-US" sz="2000" dirty="0" smtClean="0">
                <a:solidFill>
                  <a:srgbClr val="F8F8F8"/>
                </a:solidFill>
              </a:rPr>
              <a:t>.  Failing </a:t>
            </a:r>
            <a:r>
              <a:rPr lang="en-US" sz="2000" dirty="0">
                <a:solidFill>
                  <a:srgbClr val="F8F8F8"/>
                </a:solidFill>
              </a:rPr>
              <a:t>to administer tests on the test dates specified by the SCDE.</a:t>
            </a:r>
          </a:p>
          <a:p>
            <a:pPr marL="0" lvl="0" indent="0">
              <a:buNone/>
            </a:pPr>
            <a:r>
              <a:rPr lang="en-US" sz="2000" dirty="0" smtClean="0">
                <a:solidFill>
                  <a:srgbClr val="F8F8F8"/>
                </a:solidFill>
              </a:rPr>
              <a:t>B.  Failing </a:t>
            </a:r>
            <a:r>
              <a:rPr lang="en-US" sz="2000" dirty="0">
                <a:solidFill>
                  <a:srgbClr val="F8F8F8"/>
                </a:solidFill>
              </a:rPr>
              <a:t>to maintain an appropriate testing environment, free from  </a:t>
            </a:r>
            <a:r>
              <a:rPr lang="en-US" sz="2000" dirty="0" smtClean="0">
                <a:solidFill>
                  <a:srgbClr val="F8F8F8"/>
                </a:solidFill>
              </a:rPr>
              <a:t> 	undue </a:t>
            </a:r>
            <a:r>
              <a:rPr lang="en-US" sz="2000" dirty="0">
                <a:solidFill>
                  <a:srgbClr val="F8F8F8"/>
                </a:solidFill>
              </a:rPr>
              <a:t>distractions.</a:t>
            </a:r>
          </a:p>
          <a:p>
            <a:pPr marL="0" lvl="0" indent="0">
              <a:buNone/>
            </a:pPr>
            <a:r>
              <a:rPr lang="en-US" sz="2000" dirty="0" smtClean="0">
                <a:solidFill>
                  <a:srgbClr val="F8F8F8"/>
                </a:solidFill>
              </a:rPr>
              <a:t>C.  Failing </a:t>
            </a:r>
            <a:r>
              <a:rPr lang="en-US" sz="2000" dirty="0">
                <a:solidFill>
                  <a:srgbClr val="F8F8F8"/>
                </a:solidFill>
              </a:rPr>
              <a:t>to proctor the test to ensure that examinees are engaged in </a:t>
            </a:r>
            <a:r>
              <a:rPr lang="en-US" sz="2000" dirty="0" smtClean="0">
                <a:solidFill>
                  <a:srgbClr val="F8F8F8"/>
                </a:solidFill>
              </a:rPr>
              <a:t>	appropriate </a:t>
            </a:r>
            <a:r>
              <a:rPr lang="en-US" sz="2000" dirty="0">
                <a:solidFill>
                  <a:srgbClr val="F8F8F8"/>
                </a:solidFill>
              </a:rPr>
              <a:t>test-taking activities.</a:t>
            </a:r>
          </a:p>
          <a:p>
            <a:pPr marL="0" lvl="0" indent="0">
              <a:buNone/>
            </a:pPr>
            <a:r>
              <a:rPr lang="en-US" sz="2000" dirty="0" smtClean="0">
                <a:solidFill>
                  <a:srgbClr val="F8F8F8"/>
                </a:solidFill>
              </a:rPr>
              <a:t>D.  Providing </a:t>
            </a:r>
            <a:r>
              <a:rPr lang="en-US" sz="2000" dirty="0">
                <a:solidFill>
                  <a:srgbClr val="F8F8F8"/>
                </a:solidFill>
              </a:rPr>
              <a:t>examinees with access to test questions or specific test </a:t>
            </a:r>
            <a:r>
              <a:rPr lang="en-US" sz="2000" dirty="0" smtClean="0">
                <a:solidFill>
                  <a:srgbClr val="F8F8F8"/>
                </a:solidFill>
              </a:rPr>
              <a:t>	content </a:t>
            </a:r>
            <a:r>
              <a:rPr lang="en-US" sz="2000" dirty="0">
                <a:solidFill>
                  <a:srgbClr val="F8F8F8"/>
                </a:solidFill>
              </a:rPr>
              <a:t>prior to testing.</a:t>
            </a:r>
          </a:p>
          <a:p>
            <a:pPr marL="0" lvl="0" indent="0">
              <a:buNone/>
            </a:pPr>
            <a:r>
              <a:rPr lang="en-US" sz="2000" dirty="0" smtClean="0">
                <a:solidFill>
                  <a:srgbClr val="F8F8F8"/>
                </a:solidFill>
              </a:rPr>
              <a:t>E.  Providing </a:t>
            </a:r>
            <a:r>
              <a:rPr lang="en-US" sz="2000" dirty="0">
                <a:solidFill>
                  <a:srgbClr val="F8F8F8"/>
                </a:solidFill>
              </a:rPr>
              <a:t>examinees with access to answer keys prior to or </a:t>
            </a:r>
            <a:r>
              <a:rPr lang="en-US" sz="2000" dirty="0" smtClean="0">
                <a:solidFill>
                  <a:srgbClr val="F8F8F8"/>
                </a:solidFill>
              </a:rPr>
              <a:t>	during 	testing</a:t>
            </a:r>
            <a:r>
              <a:rPr lang="en-US" sz="2000" dirty="0">
                <a:solidFill>
                  <a:srgbClr val="F8F8F8"/>
                </a:solidFill>
              </a:rPr>
              <a:t>.</a:t>
            </a:r>
          </a:p>
          <a:p>
            <a:pPr marL="0" lvl="0" indent="0">
              <a:buNone/>
            </a:pPr>
            <a:r>
              <a:rPr lang="en-US" sz="2000" dirty="0">
                <a:solidFill>
                  <a:srgbClr val="F8F8F8"/>
                </a:solidFill>
              </a:rPr>
              <a:t> </a:t>
            </a:r>
            <a:endParaRPr lang="en-US" dirty="0">
              <a:solidFill>
                <a:srgbClr val="F8F8F8"/>
              </a:solidFill>
            </a:endParaRP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2559576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F.  Keeping, copying, reproducing, or using in any manner inconsistent 	with the instructions provided by or through the SCDE any test, 	test question, or specific test content.</a:t>
            </a:r>
          </a:p>
          <a:p>
            <a:pPr marL="0" lvl="0" indent="0">
              <a:buNone/>
            </a:pPr>
            <a:r>
              <a:rPr lang="en-US" sz="2000" dirty="0" smtClean="0">
                <a:solidFill>
                  <a:srgbClr val="F8F8F8"/>
                </a:solidFill>
              </a:rPr>
              <a:t>G.  Keeping, copying, or reproducing in any manner inconsistent with 	the instructions provided by or through the SCDE any portion of 	examinee responses to any item or any section of a secured 	test.</a:t>
            </a:r>
          </a:p>
          <a:p>
            <a:pPr marL="0" lvl="0" indent="0">
              <a:buNone/>
            </a:pPr>
            <a:r>
              <a:rPr lang="en-US" sz="2000" dirty="0" smtClean="0">
                <a:solidFill>
                  <a:srgbClr val="F8F8F8"/>
                </a:solidFill>
              </a:rPr>
              <a:t>H.  Coaching examinees, altering examinee responses, or interfering 	with examinee responses in any way prior to, during, or after 	testing. This includes hinting to examinees about the 	correctness of their responses.</a:t>
            </a:r>
          </a:p>
          <a:p>
            <a:pPr marL="0" lvl="0" indent="0">
              <a:buNone/>
            </a:pPr>
            <a:r>
              <a:rPr lang="en-US" sz="2000" dirty="0" smtClean="0">
                <a:solidFill>
                  <a:srgbClr val="F8F8F8"/>
                </a:solidFill>
              </a:rPr>
              <a:t>I.  Failing to follow instructions specified in the test manuals for the 	distribution, storage, or return of test materials or failing to 	account for test materials before, during, or after testing.</a:t>
            </a: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176500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341437"/>
            <a:ext cx="8229600" cy="4983163"/>
          </a:xfrm>
        </p:spPr>
        <p:txBody>
          <a:bodyPr/>
          <a:lstStyle/>
          <a:p>
            <a:pPr marL="0" lvl="0" indent="0">
              <a:buNone/>
            </a:pPr>
            <a:r>
              <a:rPr lang="en-US" sz="2000" dirty="0" smtClean="0">
                <a:solidFill>
                  <a:srgbClr val="F8F8F8"/>
                </a:solidFill>
              </a:rPr>
              <a:t>J.  Failing to follow all directions pertaining to the administration of a 	test as specified in the test manuals for that test. This section 	includes failure to clear the memory of calculators used on a 	test as directed in the test manual.</a:t>
            </a:r>
          </a:p>
          <a:p>
            <a:pPr marL="0" lvl="0" indent="0">
              <a:buNone/>
            </a:pPr>
            <a:r>
              <a:rPr lang="en-US" sz="2000" dirty="0" smtClean="0">
                <a:solidFill>
                  <a:srgbClr val="F8F8F8"/>
                </a:solidFill>
              </a:rPr>
              <a:t>K.  Allowing, participating in, assisting in, or encouraging any 	unauthorized access to test materials prior to, during, or after 	testing.</a:t>
            </a:r>
          </a:p>
          <a:p>
            <a:pPr marL="0" lvl="0" indent="0">
              <a:buNone/>
            </a:pPr>
            <a:r>
              <a:rPr lang="en-US" sz="2000" dirty="0" smtClean="0">
                <a:solidFill>
                  <a:srgbClr val="F8F8F8"/>
                </a:solidFill>
              </a:rPr>
              <a:t>L.  Disclosing the contents of any portion of secure materials or 	discussing the contents of secure tests with examinees, 	teachers, or other educators before, during, or after testing.</a:t>
            </a:r>
          </a:p>
          <a:p>
            <a:pPr marL="0" lvl="0" indent="0">
              <a:buNone/>
            </a:pPr>
            <a:r>
              <a:rPr lang="en-US" sz="2000" dirty="0" smtClean="0">
                <a:solidFill>
                  <a:srgbClr val="F8F8F8"/>
                </a:solidFill>
              </a:rPr>
              <a:t>M.  Leaving in view of examinees during test administration materials 	that are content or conceptually related to the subject areas 	being assessed.</a:t>
            </a:r>
          </a:p>
          <a:p>
            <a:pPr marL="0" lvl="0" indent="0">
              <a:buNone/>
            </a:pPr>
            <a:r>
              <a:rPr lang="en-US" sz="2000" dirty="0" smtClean="0">
                <a:solidFill>
                  <a:srgbClr val="F8F8F8"/>
                </a:solidFill>
              </a:rPr>
              <a:t>N.  Providing references or tools other than those specifically allowed in 	test manuals. Providing references or tools during test 	administration at times other than those specifically allowed in  	test manuals.</a:t>
            </a: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1629565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O.  Failing to provide accommodations and/or customized materials as 	specified in the student’s Individualized Education Program 	(IEP) or 504 plan. Providing accommodations and/or 	customized materials not included in the student’s IEP or 504 	plan.</a:t>
            </a:r>
          </a:p>
          <a:p>
            <a:pPr marL="0" lvl="0" indent="0">
              <a:buNone/>
            </a:pPr>
            <a:r>
              <a:rPr lang="en-US" sz="2000" dirty="0" smtClean="0">
                <a:solidFill>
                  <a:srgbClr val="F8F8F8"/>
                </a:solidFill>
              </a:rPr>
              <a:t>P.  Excluding examinees or exempting from assessment students who 	should be assessed; however, this does not include students 	who opt out of the assessment.</a:t>
            </a:r>
          </a:p>
          <a:p>
            <a:pPr marL="0" lvl="0" indent="0">
              <a:buNone/>
            </a:pPr>
            <a:r>
              <a:rPr lang="en-US" sz="2000" dirty="0" smtClean="0">
                <a:solidFill>
                  <a:srgbClr val="F8F8F8"/>
                </a:solidFill>
              </a:rPr>
              <a:t>Q.  Failing to return test materials for all examinees.</a:t>
            </a:r>
          </a:p>
          <a:p>
            <a:pPr marL="0" lvl="0" indent="0">
              <a:buNone/>
            </a:pPr>
            <a:r>
              <a:rPr lang="en-US" sz="2000" dirty="0" smtClean="0">
                <a:solidFill>
                  <a:srgbClr val="F8F8F8"/>
                </a:solidFill>
              </a:rPr>
              <a:t>R.  Engaging in inappropriate test preparation practices that invalidate 	the test scores. These practices include activities that result in 	an increase in test scores without a simultaneous increase in 	the examinee’s real achievement or performance in the content 	area.</a:t>
            </a:r>
          </a:p>
          <a:p>
            <a:pPr marL="0" lvl="0" indent="0">
              <a:buNone/>
            </a:pPr>
            <a:r>
              <a:rPr lang="en-US" sz="2000" dirty="0" smtClean="0">
                <a:solidFill>
                  <a:srgbClr val="F8F8F8"/>
                </a:solidFill>
              </a:rPr>
              <a:t>S.  Revealing test scores or test performance to anyone not involved in 	the education of the examinee.</a:t>
            </a: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50144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T.  Altering test scores in electronic records or files.</a:t>
            </a:r>
          </a:p>
          <a:p>
            <a:pPr marL="0" lvl="0" indent="0">
              <a:buNone/>
            </a:pPr>
            <a:r>
              <a:rPr lang="en-US" sz="2000" dirty="0" smtClean="0">
                <a:solidFill>
                  <a:srgbClr val="F8F8F8"/>
                </a:solidFill>
              </a:rPr>
              <a:t>U.  Failing to report a security breach.</a:t>
            </a:r>
          </a:p>
          <a:p>
            <a:pPr marL="0" lvl="0" indent="0">
              <a:buNone/>
            </a:pPr>
            <a:endParaRPr lang="en-US" sz="2000" dirty="0" smtClean="0">
              <a:solidFill>
                <a:srgbClr val="F8F8F8"/>
              </a:solidFill>
            </a:endParaRPr>
          </a:p>
          <a:p>
            <a:pPr marL="0" lvl="0" indent="0">
              <a:buNone/>
            </a:pPr>
            <a:endParaRPr lang="en-US" sz="2000" dirty="0" smtClean="0">
              <a:solidFill>
                <a:srgbClr val="F8F8F8"/>
              </a:solidFill>
            </a:endParaRPr>
          </a:p>
          <a:p>
            <a:pPr marL="0" lvl="0" indent="0">
              <a:buNone/>
            </a:pPr>
            <a:r>
              <a:rPr lang="en-US" sz="2000" dirty="0" smtClean="0">
                <a:solidFill>
                  <a:srgbClr val="F8F8F8"/>
                </a:solidFill>
              </a:rPr>
              <a:t>X.  	The SCDE has the right and responsibility to observe test 	administration activities without prior notice in order to monitor 	adherence to test security. Examinees should be made aware 	that monitoring may occur.</a:t>
            </a:r>
          </a:p>
          <a:p>
            <a:pPr marL="0" lvl="0" indent="0">
              <a:buNone/>
            </a:pPr>
            <a:r>
              <a:rPr lang="en-US" sz="2000" dirty="0" smtClean="0">
                <a:solidFill>
                  <a:srgbClr val="F8F8F8"/>
                </a:solidFill>
              </a:rPr>
              <a:t> </a:t>
            </a:r>
          </a:p>
          <a:p>
            <a:pPr marL="0" lvl="0" indent="0">
              <a:buNone/>
            </a:pPr>
            <a:r>
              <a:rPr lang="en-US" sz="2000" dirty="0" smtClean="0">
                <a:solidFill>
                  <a:srgbClr val="F8F8F8"/>
                </a:solidFill>
              </a:rPr>
              <a:t>XI.	  Any suspected violation of security must be reported to the 	South Carolina Law Enforcement Division.</a:t>
            </a: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2494507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XII.  If a security breach occurs in a district, or charter school, rendering test forms or test items unusable, funds equivalent to replacement costs may be withheld from the district or charter school by the SCDE at the discretion of the State Board of Education.</a:t>
            </a:r>
          </a:p>
          <a:p>
            <a:pPr marL="0" lvl="0" indent="0">
              <a:buNone/>
            </a:pPr>
            <a:r>
              <a:rPr lang="en-US" sz="2000" dirty="0" smtClean="0">
                <a:solidFill>
                  <a:srgbClr val="F8F8F8"/>
                </a:solidFill>
              </a:rPr>
              <a:t> </a:t>
            </a:r>
          </a:p>
          <a:p>
            <a:pPr marL="0" lvl="0" indent="0">
              <a:buNone/>
            </a:pPr>
            <a:r>
              <a:rPr lang="en-US" sz="2000" dirty="0" smtClean="0">
                <a:solidFill>
                  <a:srgbClr val="F8F8F8"/>
                </a:solidFill>
              </a:rPr>
              <a:t>XIII.  At the discretion of the State Board of Education, an educator may receive a public or private reprimand or the credential of an educator may be suspended or revoked based on evidence of violation of test security provisions.</a:t>
            </a:r>
          </a:p>
          <a:p>
            <a:pPr marL="0" lvl="0" indent="0">
              <a:buNone/>
            </a:pPr>
            <a:r>
              <a:rPr lang="en-US" sz="2000" dirty="0" smtClean="0">
                <a:solidFill>
                  <a:srgbClr val="FF0000"/>
                </a:solidFill>
              </a:rPr>
              <a:t> </a:t>
            </a:r>
          </a:p>
          <a:p>
            <a:pPr marL="0" lvl="0" indent="0">
              <a:buNone/>
            </a:pPr>
            <a:endParaRPr lang="en-US" sz="2000" dirty="0" smtClean="0">
              <a:solidFill>
                <a:srgbClr val="FF0000"/>
              </a:solidFill>
            </a:endParaRPr>
          </a:p>
          <a:p>
            <a:pPr marL="0" lvl="0" indent="0">
              <a:buNone/>
            </a:pPr>
            <a:endParaRPr lang="en-US" sz="2000" dirty="0" smtClean="0">
              <a:solidFill>
                <a:srgbClr val="FF0000"/>
              </a:solidFill>
            </a:endParaRPr>
          </a:p>
          <a:p>
            <a:pPr marL="0" indent="0">
              <a:buNone/>
            </a:pPr>
            <a:endParaRPr lang="en-US" dirty="0">
              <a:solidFill>
                <a:srgbClr val="FF0000"/>
              </a:solidFill>
            </a:endParaRP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298859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
          <p:cNvSpPr>
            <a:spLocks noGrp="1" noChangeArrowheads="1"/>
          </p:cNvSpPr>
          <p:nvPr>
            <p:ph type="title"/>
          </p:nvPr>
        </p:nvSpPr>
        <p:spPr>
          <a:xfrm>
            <a:off x="0" y="171450"/>
            <a:ext cx="9144000" cy="882650"/>
          </a:xfrm>
          <a:noFill/>
        </p:spPr>
        <p:txBody>
          <a:bodyPr/>
          <a:lstStyle/>
          <a:p>
            <a:pPr eaLnBrk="1" hangingPunct="1"/>
            <a:r>
              <a:rPr lang="en-US" altLang="en-US" dirty="0">
                <a:solidFill>
                  <a:srgbClr val="FFFFFF"/>
                </a:solidFill>
              </a:rPr>
              <a:t>Test Security </a:t>
            </a:r>
            <a:r>
              <a:rPr lang="en-US" altLang="en-US" sz="2800" dirty="0">
                <a:solidFill>
                  <a:srgbClr val="FFFFFF"/>
                </a:solidFill>
              </a:rPr>
              <a:t>– </a:t>
            </a:r>
            <a:r>
              <a:rPr lang="en-US" altLang="en-US" sz="2800" b="0" dirty="0" smtClean="0">
                <a:solidFill>
                  <a:srgbClr val="FFFFFF"/>
                </a:solidFill>
              </a:rPr>
              <a:t>Protecting Yourself</a:t>
            </a:r>
            <a:endParaRPr lang="en-US" altLang="en-US" sz="2800" b="0" dirty="0" smtClean="0"/>
          </a:p>
        </p:txBody>
      </p:sp>
      <p:sp>
        <p:nvSpPr>
          <p:cNvPr id="15363"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dist" eaLnBrk="1" hangingPunct="1"/>
            <a:r>
              <a:rPr lang="en-US" altLang="en-US" sz="1000" dirty="0" smtClean="0">
                <a:solidFill>
                  <a:srgbClr val="FFFF99"/>
                </a:solidFill>
              </a:rPr>
              <a:t>South Carolina Department of Education</a:t>
            </a:r>
            <a:endParaRPr lang="en-US" altLang="en-US" sz="1000" dirty="0">
              <a:solidFill>
                <a:srgbClr val="FFFF99"/>
              </a:solidFill>
            </a:endParaRPr>
          </a:p>
        </p:txBody>
      </p:sp>
      <p:grpSp>
        <p:nvGrpSpPr>
          <p:cNvPr id="3" name="Group 2" title="Signatures needed on test security agreement forms"/>
          <p:cNvGrpSpPr/>
          <p:nvPr/>
        </p:nvGrpSpPr>
        <p:grpSpPr>
          <a:xfrm>
            <a:off x="476250" y="1593850"/>
            <a:ext cx="8307391" cy="4692650"/>
            <a:chOff x="476250" y="1593850"/>
            <a:chExt cx="8307391" cy="4692650"/>
          </a:xfrm>
        </p:grpSpPr>
        <p:grpSp>
          <p:nvGrpSpPr>
            <p:cNvPr id="2" name="Group 1"/>
            <p:cNvGrpSpPr/>
            <p:nvPr/>
          </p:nvGrpSpPr>
          <p:grpSpPr>
            <a:xfrm>
              <a:off x="476250" y="1593850"/>
              <a:ext cx="8307391" cy="4692650"/>
              <a:chOff x="476250" y="1593850"/>
              <a:chExt cx="8307391" cy="4692650"/>
            </a:xfrm>
          </p:grpSpPr>
          <p:grpSp>
            <p:nvGrpSpPr>
              <p:cNvPr id="15364" name="Group 22"/>
              <p:cNvGrpSpPr>
                <a:grpSpLocks/>
              </p:cNvGrpSpPr>
              <p:nvPr/>
            </p:nvGrpSpPr>
            <p:grpSpPr bwMode="auto">
              <a:xfrm>
                <a:off x="5046665" y="1593850"/>
                <a:ext cx="3736976" cy="1344613"/>
                <a:chOff x="3083" y="1004"/>
                <a:chExt cx="2354" cy="847"/>
              </a:xfrm>
            </p:grpSpPr>
            <p:sp>
              <p:nvSpPr>
                <p:cNvPr id="15401" name="AutoShape 23"/>
                <p:cNvSpPr>
                  <a:spLocks noChangeArrowheads="1"/>
                </p:cNvSpPr>
                <p:nvPr/>
              </p:nvSpPr>
              <p:spPr bwMode="gray">
                <a:xfrm>
                  <a:off x="3083" y="1004"/>
                  <a:ext cx="2354" cy="847"/>
                </a:xfrm>
                <a:prstGeom prst="roundRect">
                  <a:avLst>
                    <a:gd name="adj" fmla="val 14051"/>
                  </a:avLst>
                </a:prstGeom>
                <a:gradFill rotWithShape="1">
                  <a:gsLst>
                    <a:gs pos="0">
                      <a:srgbClr val="E2C54C"/>
                    </a:gs>
                    <a:gs pos="100000">
                      <a:srgbClr val="907D30"/>
                    </a:gs>
                  </a:gsLst>
                  <a:lin ang="2700000" scaled="1"/>
                </a:gradFill>
                <a:ln>
                  <a:noFill/>
                </a:ln>
                <a:effectLst>
                  <a:outerShdw dist="45791" dir="3378596" algn="ctr" rotWithShape="0">
                    <a:srgbClr val="080808">
                      <a:alpha val="50000"/>
                    </a:srgbClr>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5402" name="Picture 2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137" y="1010"/>
                  <a:ext cx="2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7" name="Oval 31"/>
              <p:cNvSpPr>
                <a:spLocks noChangeArrowheads="1"/>
              </p:cNvSpPr>
              <p:nvPr/>
            </p:nvSpPr>
            <p:spPr bwMode="gray">
              <a:xfrm>
                <a:off x="476250" y="5257800"/>
                <a:ext cx="3419475" cy="1028700"/>
              </a:xfrm>
              <a:prstGeom prst="ellipse">
                <a:avLst/>
              </a:prstGeom>
              <a:gradFill rotWithShape="1">
                <a:gsLst>
                  <a:gs pos="0">
                    <a:srgbClr val="FFFFFF">
                      <a:alpha val="0"/>
                    </a:srgbClr>
                  </a:gs>
                  <a:gs pos="100000">
                    <a:srgbClr val="08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1" name="Text Box 35"/>
              <p:cNvSpPr txBox="1">
                <a:spLocks noChangeArrowheads="1"/>
              </p:cNvSpPr>
              <p:nvPr/>
            </p:nvSpPr>
            <p:spPr bwMode="gray">
              <a:xfrm>
                <a:off x="5432425" y="1631950"/>
                <a:ext cx="1905000" cy="427038"/>
              </a:xfrm>
              <a:prstGeom prst="rect">
                <a:avLst/>
              </a:prstGeom>
              <a:noFill/>
              <a:ln>
                <a:noFill/>
              </a:ln>
              <a:effectLst>
                <a:outerShdw dist="28398" dir="3806097" algn="ctr" rotWithShape="0">
                  <a:srgbClr val="080808">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dirty="0" smtClean="0">
                    <a:solidFill>
                      <a:srgbClr val="FFFFFF"/>
                    </a:solidFill>
                  </a:rPr>
                  <a:t>Signatures</a:t>
                </a:r>
                <a:endParaRPr lang="en-US" altLang="en-US" sz="2200" b="1" dirty="0">
                  <a:solidFill>
                    <a:srgbClr val="FFFFFF"/>
                  </a:solidFill>
                </a:endParaRPr>
              </a:p>
            </p:txBody>
          </p:sp>
          <p:sp>
            <p:nvSpPr>
              <p:cNvPr id="15374" name="Rectangle 38"/>
              <p:cNvSpPr>
                <a:spLocks noChangeArrowheads="1"/>
              </p:cNvSpPr>
              <p:nvPr/>
            </p:nvSpPr>
            <p:spPr bwMode="gray">
              <a:xfrm>
                <a:off x="5334000" y="2012950"/>
                <a:ext cx="2797176" cy="8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10000"/>
                  </a:lnSpc>
                  <a:buAutoNum type="arabicPeriod"/>
                </a:pPr>
                <a:r>
                  <a:rPr lang="en-US" altLang="en-US" sz="1400" dirty="0" smtClean="0">
                    <a:solidFill>
                      <a:srgbClr val="FFFFFF"/>
                    </a:solidFill>
                    <a:latin typeface="Calibri" panose="020F0502020204030204" pitchFamily="34" charset="0"/>
                  </a:rPr>
                  <a:t>Test Security Agreement Forms</a:t>
                </a:r>
              </a:p>
              <a:p>
                <a:pPr marL="342900" indent="-342900">
                  <a:lnSpc>
                    <a:spcPct val="110000"/>
                  </a:lnSpc>
                  <a:buAutoNum type="arabicPeriod"/>
                </a:pPr>
                <a:r>
                  <a:rPr lang="en-US" altLang="en-US" sz="1400" dirty="0" smtClean="0">
                    <a:solidFill>
                      <a:srgbClr val="FFFFFF"/>
                    </a:solidFill>
                    <a:latin typeface="Calibri" panose="020F0502020204030204" pitchFamily="34" charset="0"/>
                  </a:rPr>
                  <a:t>Sign In / Sign Out Forms and Counting Items</a:t>
                </a:r>
                <a:endParaRPr lang="en-US" altLang="en-US" sz="1400" dirty="0">
                  <a:solidFill>
                    <a:srgbClr val="FFFFFF"/>
                  </a:solidFill>
                  <a:latin typeface="Calibri" panose="020F0502020204030204" pitchFamily="34" charset="0"/>
                </a:endParaRPr>
              </a:p>
            </p:txBody>
          </p:sp>
          <p:grpSp>
            <p:nvGrpSpPr>
              <p:cNvPr id="15377" name="Group 41"/>
              <p:cNvGrpSpPr>
                <a:grpSpLocks/>
              </p:cNvGrpSpPr>
              <p:nvPr/>
            </p:nvGrpSpPr>
            <p:grpSpPr bwMode="auto">
              <a:xfrm>
                <a:off x="819150" y="1857375"/>
                <a:ext cx="3981450" cy="4086225"/>
                <a:chOff x="240" y="1248"/>
                <a:chExt cx="2496" cy="2562"/>
              </a:xfrm>
            </p:grpSpPr>
            <p:sp>
              <p:nvSpPr>
                <p:cNvPr id="15394" name="Oval 42"/>
                <p:cNvSpPr>
                  <a:spLocks noChangeArrowheads="1"/>
                </p:cNvSpPr>
                <p:nvPr/>
              </p:nvSpPr>
              <p:spPr bwMode="gray">
                <a:xfrm>
                  <a:off x="240" y="1248"/>
                  <a:ext cx="2496" cy="2496"/>
                </a:xfrm>
                <a:prstGeom prst="ellipse">
                  <a:avLst/>
                </a:prstGeom>
                <a:gradFill rotWithShape="1">
                  <a:gsLst>
                    <a:gs pos="0">
                      <a:srgbClr val="E2C54C"/>
                    </a:gs>
                    <a:gs pos="100000">
                      <a:srgbClr val="695B23"/>
                    </a:gs>
                  </a:gsLst>
                  <a:lin ang="5400000" scaled="1"/>
                </a:gradFill>
                <a:ln w="9525">
                  <a:round/>
                  <a:headEnd/>
                  <a:tailEnd/>
                </a:ln>
                <a:effectLst/>
                <a:scene3d>
                  <a:camera prst="legacyPerspectiveTop">
                    <a:rot lat="18300000" lon="20999997" rev="0"/>
                  </a:camera>
                  <a:lightRig rig="legacyNormal2" dir="b"/>
                </a:scene3d>
                <a:sp3d extrusionH="354000" prstMaterial="legacyMetal">
                  <a:bevelT w="13500" h="13500" prst="angle"/>
                  <a:bevelB w="13500" h="13500" prst="angle"/>
                  <a:extrusionClr>
                    <a:srgbClr val="E2C54C"/>
                  </a:extrusionClr>
                  <a:contourClr>
                    <a:srgbClr val="E2C54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5" name="Oval 43"/>
                <p:cNvSpPr>
                  <a:spLocks noChangeArrowheads="1"/>
                </p:cNvSpPr>
                <p:nvPr/>
              </p:nvSpPr>
              <p:spPr bwMode="gray">
                <a:xfrm>
                  <a:off x="624" y="1838"/>
                  <a:ext cx="2016" cy="1972"/>
                </a:xfrm>
                <a:prstGeom prst="ellipse">
                  <a:avLst/>
                </a:prstGeom>
                <a:gradFill rotWithShape="1">
                  <a:gsLst>
                    <a:gs pos="0">
                      <a:srgbClr val="AC67D3"/>
                    </a:gs>
                    <a:gs pos="100000">
                      <a:srgbClr val="503062"/>
                    </a:gs>
                  </a:gsLst>
                  <a:lin ang="5400000" scaled="1"/>
                </a:gradFill>
                <a:ln w="9525">
                  <a:round/>
                  <a:headEnd/>
                  <a:tailEnd/>
                </a:ln>
                <a:effectLst/>
                <a:scene3d>
                  <a:camera prst="legacyPerspectiveTop">
                    <a:rot lat="18300000" lon="20999997" rev="0"/>
                  </a:camera>
                  <a:lightRig rig="legacyFlat3" dir="r"/>
                </a:scene3d>
                <a:sp3d prstMaterial="legacyPlastic">
                  <a:bevelT w="13500" h="13500" prst="angle"/>
                  <a:bevelB w="13500" h="13500" prst="angle"/>
                  <a:extrusionClr>
                    <a:srgbClr val="AC67D3"/>
                  </a:extrusionClr>
                  <a:contourClr>
                    <a:srgbClr val="AC67D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6" name="Oval 44"/>
                <p:cNvSpPr>
                  <a:spLocks noChangeArrowheads="1"/>
                </p:cNvSpPr>
                <p:nvPr/>
              </p:nvSpPr>
              <p:spPr bwMode="gray">
                <a:xfrm>
                  <a:off x="1230" y="2634"/>
                  <a:ext cx="1176" cy="1150"/>
                </a:xfrm>
                <a:prstGeom prst="ellipse">
                  <a:avLst/>
                </a:prstGeom>
                <a:gradFill rotWithShape="1">
                  <a:gsLst>
                    <a:gs pos="0">
                      <a:srgbClr val="45C2CF"/>
                    </a:gs>
                    <a:gs pos="100000">
                      <a:srgbClr val="2D8088"/>
                    </a:gs>
                  </a:gsLst>
                  <a:lin ang="5400000" scaled="1"/>
                </a:gradFill>
                <a:ln w="9525">
                  <a:round/>
                  <a:headEnd/>
                  <a:tailEnd/>
                </a:ln>
                <a:effectLst/>
                <a:scene3d>
                  <a:camera prst="legacyPerspectiveTop">
                    <a:rot lat="18900000" lon="20999997" rev="0"/>
                  </a:camera>
                  <a:lightRig rig="legacyFlat3" dir="r"/>
                </a:scene3d>
                <a:sp3d prstMaterial="legacyPlastic">
                  <a:bevelT w="13500" h="13500" prst="angle"/>
                  <a:bevelB w="13500" h="13500" prst="angle"/>
                  <a:extrusionClr>
                    <a:srgbClr val="45C2CF"/>
                  </a:extrusionClr>
                  <a:contourClr>
                    <a:srgbClr val="45C2C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5378" name="Text Box 45"/>
              <p:cNvSpPr txBox="1">
                <a:spLocks noChangeArrowheads="1"/>
              </p:cNvSpPr>
              <p:nvPr/>
            </p:nvSpPr>
            <p:spPr bwMode="gray">
              <a:xfrm>
                <a:off x="1447800" y="2667000"/>
                <a:ext cx="1905000" cy="457200"/>
              </a:xfrm>
              <a:prstGeom prst="rect">
                <a:avLst/>
              </a:prstGeom>
              <a:noFill/>
              <a:ln>
                <a:noFill/>
              </a:ln>
              <a:effectLst>
                <a:outerShdw dist="28398" dir="3806097" algn="ctr" rotWithShape="0">
                  <a:srgbClr val="33333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smtClean="0">
                    <a:solidFill>
                      <a:srgbClr val="FFFFFF"/>
                    </a:solidFill>
                  </a:rPr>
                  <a:t>Materials</a:t>
                </a:r>
                <a:endParaRPr lang="en-US" altLang="en-US" sz="2400" b="1" dirty="0">
                  <a:solidFill>
                    <a:srgbClr val="FFFFFF"/>
                  </a:solidFill>
                </a:endParaRPr>
              </a:p>
            </p:txBody>
          </p:sp>
          <p:sp>
            <p:nvSpPr>
              <p:cNvPr id="15381" name="Freeform 48"/>
              <p:cNvSpPr>
                <a:spLocks/>
              </p:cNvSpPr>
              <p:nvPr/>
            </p:nvSpPr>
            <p:spPr bwMode="auto">
              <a:xfrm>
                <a:off x="2994025" y="1784350"/>
                <a:ext cx="1997075" cy="682625"/>
              </a:xfrm>
              <a:custGeom>
                <a:avLst/>
                <a:gdLst>
                  <a:gd name="T0" fmla="*/ 0 w 1594"/>
                  <a:gd name="T1" fmla="*/ 682625 h 430"/>
                  <a:gd name="T2" fmla="*/ 0 w 1594"/>
                  <a:gd name="T3" fmla="*/ 149225 h 430"/>
                  <a:gd name="T4" fmla="*/ 142827 w 1594"/>
                  <a:gd name="T5" fmla="*/ 0 h 430"/>
                  <a:gd name="T6" fmla="*/ 1997075 w 1594"/>
                  <a:gd name="T7" fmla="*/ 0 h 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4" h="430">
                    <a:moveTo>
                      <a:pt x="0" y="430"/>
                    </a:moveTo>
                    <a:cubicBezTo>
                      <a:pt x="0" y="430"/>
                      <a:pt x="0" y="262"/>
                      <a:pt x="0" y="94"/>
                    </a:cubicBezTo>
                    <a:cubicBezTo>
                      <a:pt x="0" y="12"/>
                      <a:pt x="30" y="0"/>
                      <a:pt x="114" y="0"/>
                    </a:cubicBezTo>
                    <a:lnTo>
                      <a:pt x="1594" y="0"/>
                    </a:lnTo>
                  </a:path>
                </a:pathLst>
              </a:custGeom>
              <a:noFill/>
              <a:ln w="28575" cap="flat" cmpd="sng">
                <a:solidFill>
                  <a:srgbClr val="FFFFFF"/>
                </a:solidFill>
                <a:prstDash val="sysDot"/>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68" name="Freeform 32"/>
            <p:cNvSpPr>
              <a:spLocks/>
            </p:cNvSpPr>
            <p:nvPr/>
          </p:nvSpPr>
          <p:spPr bwMode="gray">
            <a:xfrm>
              <a:off x="5189538" y="2728913"/>
              <a:ext cx="3590925" cy="215900"/>
            </a:xfrm>
            <a:custGeom>
              <a:avLst/>
              <a:gdLst>
                <a:gd name="T0" fmla="*/ 0 w 2122"/>
                <a:gd name="T1" fmla="*/ 173773 h 123"/>
                <a:gd name="T2" fmla="*/ 55844 w 2122"/>
                <a:gd name="T3" fmla="*/ 182550 h 123"/>
                <a:gd name="T4" fmla="*/ 3408164 w 2122"/>
                <a:gd name="T5" fmla="*/ 186060 h 123"/>
                <a:gd name="T6" fmla="*/ 3590925 w 2122"/>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2" h="123">
                  <a:moveTo>
                    <a:pt x="0" y="99"/>
                  </a:moveTo>
                  <a:lnTo>
                    <a:pt x="33" y="104"/>
                  </a:lnTo>
                  <a:cubicBezTo>
                    <a:pt x="369" y="105"/>
                    <a:pt x="1666" y="123"/>
                    <a:pt x="2014" y="106"/>
                  </a:cubicBezTo>
                  <a:cubicBezTo>
                    <a:pt x="2100" y="90"/>
                    <a:pt x="2122" y="0"/>
                    <a:pt x="2122" y="0"/>
                  </a:cubicBezTo>
                </a:path>
              </a:pathLst>
            </a:custGeom>
            <a:noFill/>
            <a:ln w="12700" cmpd="sng">
              <a:solidFill>
                <a:srgbClr val="FFFFFF">
                  <a:alpha val="34901"/>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4" title="Devices and limitations in testing rooms"/>
          <p:cNvGrpSpPr/>
          <p:nvPr/>
        </p:nvGrpSpPr>
        <p:grpSpPr>
          <a:xfrm>
            <a:off x="2381250" y="4848225"/>
            <a:ext cx="6402388" cy="1395413"/>
            <a:chOff x="2381250" y="4848225"/>
            <a:chExt cx="6402388" cy="1395413"/>
          </a:xfrm>
        </p:grpSpPr>
        <p:grpSp>
          <p:nvGrpSpPr>
            <p:cNvPr id="15366" name="Group 28"/>
            <p:cNvGrpSpPr>
              <a:grpSpLocks/>
            </p:cNvGrpSpPr>
            <p:nvPr/>
          </p:nvGrpSpPr>
          <p:grpSpPr bwMode="auto">
            <a:xfrm>
              <a:off x="5046663" y="4892675"/>
              <a:ext cx="3736975" cy="1344613"/>
              <a:chOff x="3083" y="3106"/>
              <a:chExt cx="2354" cy="847"/>
            </a:xfrm>
          </p:grpSpPr>
          <p:sp>
            <p:nvSpPr>
              <p:cNvPr id="15397" name="AutoShape 29"/>
              <p:cNvSpPr>
                <a:spLocks noChangeArrowheads="1"/>
              </p:cNvSpPr>
              <p:nvPr/>
            </p:nvSpPr>
            <p:spPr bwMode="gray">
              <a:xfrm>
                <a:off x="3083" y="3106"/>
                <a:ext cx="2354" cy="847"/>
              </a:xfrm>
              <a:prstGeom prst="roundRect">
                <a:avLst>
                  <a:gd name="adj" fmla="val 14051"/>
                </a:avLst>
              </a:prstGeom>
              <a:gradFill rotWithShape="1">
                <a:gsLst>
                  <a:gs pos="0">
                    <a:srgbClr val="45C2CF"/>
                  </a:gs>
                  <a:gs pos="100000">
                    <a:srgbClr val="2C7B84"/>
                  </a:gs>
                </a:gsLst>
                <a:lin ang="2700000" scaled="1"/>
              </a:gradFill>
              <a:ln>
                <a:noFill/>
              </a:ln>
              <a:effectLst>
                <a:outerShdw dist="45791" dir="3378596" algn="ctr" rotWithShape="0">
                  <a:srgbClr val="080808">
                    <a:alpha val="50000"/>
                  </a:srgbClr>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5398" name="Picture 30"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 y="3115"/>
                <a:ext cx="2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0" name="Freeform 34"/>
            <p:cNvSpPr>
              <a:spLocks/>
            </p:cNvSpPr>
            <p:nvPr/>
          </p:nvSpPr>
          <p:spPr bwMode="gray">
            <a:xfrm>
              <a:off x="5189538" y="6027738"/>
              <a:ext cx="3590925" cy="215900"/>
            </a:xfrm>
            <a:custGeom>
              <a:avLst/>
              <a:gdLst>
                <a:gd name="T0" fmla="*/ 0 w 2122"/>
                <a:gd name="T1" fmla="*/ 173773 h 123"/>
                <a:gd name="T2" fmla="*/ 55844 w 2122"/>
                <a:gd name="T3" fmla="*/ 182550 h 123"/>
                <a:gd name="T4" fmla="*/ 3408164 w 2122"/>
                <a:gd name="T5" fmla="*/ 186060 h 123"/>
                <a:gd name="T6" fmla="*/ 3590925 w 2122"/>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2" h="123">
                  <a:moveTo>
                    <a:pt x="0" y="99"/>
                  </a:moveTo>
                  <a:lnTo>
                    <a:pt x="33" y="104"/>
                  </a:lnTo>
                  <a:cubicBezTo>
                    <a:pt x="369" y="105"/>
                    <a:pt x="1666" y="123"/>
                    <a:pt x="2014" y="106"/>
                  </a:cubicBezTo>
                  <a:cubicBezTo>
                    <a:pt x="2100" y="90"/>
                    <a:pt x="2122" y="0"/>
                    <a:pt x="2122" y="0"/>
                  </a:cubicBezTo>
                </a:path>
              </a:pathLst>
            </a:custGeom>
            <a:noFill/>
            <a:ln w="12700" cmpd="sng">
              <a:solidFill>
                <a:srgbClr val="FFFFFF">
                  <a:alpha val="34901"/>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37"/>
            <p:cNvSpPr txBox="1">
              <a:spLocks noChangeArrowheads="1"/>
            </p:cNvSpPr>
            <p:nvPr/>
          </p:nvSpPr>
          <p:spPr bwMode="gray">
            <a:xfrm>
              <a:off x="5410199" y="4953000"/>
              <a:ext cx="2397125" cy="430887"/>
            </a:xfrm>
            <a:prstGeom prst="rect">
              <a:avLst/>
            </a:prstGeom>
            <a:noFill/>
            <a:ln>
              <a:noFill/>
            </a:ln>
            <a:effectLst>
              <a:outerShdw dist="28398" dir="3806097" algn="ctr" rotWithShape="0">
                <a:srgbClr val="080808">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dirty="0" smtClean="0">
                  <a:solidFill>
                    <a:srgbClr val="FFFFFF"/>
                  </a:solidFill>
                </a:rPr>
                <a:t>Student &amp; Adult</a:t>
              </a:r>
              <a:endParaRPr lang="en-US" altLang="en-US" sz="2200" b="1" dirty="0">
                <a:solidFill>
                  <a:srgbClr val="FFFFFF"/>
                </a:solidFill>
              </a:endParaRPr>
            </a:p>
          </p:txBody>
        </p:sp>
        <p:sp>
          <p:nvSpPr>
            <p:cNvPr id="15376" name="Rectangle 40"/>
            <p:cNvSpPr>
              <a:spLocks noChangeArrowheads="1"/>
            </p:cNvSpPr>
            <p:nvPr/>
          </p:nvSpPr>
          <p:spPr bwMode="gray">
            <a:xfrm>
              <a:off x="5334000" y="5332413"/>
              <a:ext cx="2590800" cy="8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10000"/>
                </a:lnSpc>
                <a:buAutoNum type="arabicPeriod"/>
              </a:pPr>
              <a:r>
                <a:rPr lang="en-US" altLang="en-US" sz="1400" dirty="0" smtClean="0">
                  <a:solidFill>
                    <a:srgbClr val="FFFFFF"/>
                  </a:solidFill>
                  <a:latin typeface="Calibri" panose="020F0502020204030204" pitchFamily="34" charset="0"/>
                </a:rPr>
                <a:t>Only devices in room that are used for testing</a:t>
              </a:r>
            </a:p>
            <a:p>
              <a:pPr marL="342900" indent="-342900">
                <a:lnSpc>
                  <a:spcPct val="110000"/>
                </a:lnSpc>
                <a:buAutoNum type="arabicPeriod"/>
              </a:pPr>
              <a:r>
                <a:rPr lang="en-US" altLang="en-US" sz="1400" dirty="0" smtClean="0">
                  <a:solidFill>
                    <a:srgbClr val="FFFFFF"/>
                  </a:solidFill>
                  <a:latin typeface="Calibri" panose="020F0502020204030204" pitchFamily="34" charset="0"/>
                </a:rPr>
                <a:t>Check and Check Again</a:t>
              </a:r>
              <a:endParaRPr lang="en-US" altLang="en-US" sz="1400" dirty="0">
                <a:solidFill>
                  <a:srgbClr val="FFFFFF"/>
                </a:solidFill>
                <a:latin typeface="Calibri" panose="020F0502020204030204" pitchFamily="34" charset="0"/>
              </a:endParaRPr>
            </a:p>
          </p:txBody>
        </p:sp>
        <p:sp>
          <p:nvSpPr>
            <p:cNvPr id="15380" name="Text Box 47"/>
            <p:cNvSpPr txBox="1">
              <a:spLocks noChangeArrowheads="1"/>
            </p:cNvSpPr>
            <p:nvPr/>
          </p:nvSpPr>
          <p:spPr bwMode="gray">
            <a:xfrm>
              <a:off x="2381250" y="4848225"/>
              <a:ext cx="1905000" cy="366713"/>
            </a:xfrm>
            <a:prstGeom prst="rect">
              <a:avLst/>
            </a:prstGeom>
            <a:noFill/>
            <a:ln>
              <a:noFill/>
            </a:ln>
            <a:effectLst>
              <a:outerShdw dist="28398" dir="3806097" algn="ctr" rotWithShape="0">
                <a:srgbClr val="33333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smtClean="0">
                  <a:solidFill>
                    <a:srgbClr val="FFFFFF"/>
                  </a:solidFill>
                </a:rPr>
                <a:t>Electronics</a:t>
              </a:r>
              <a:endParaRPr lang="en-US" altLang="en-US" b="1" dirty="0">
                <a:solidFill>
                  <a:srgbClr val="FFFFFF"/>
                </a:solidFill>
              </a:endParaRPr>
            </a:p>
          </p:txBody>
        </p:sp>
        <p:sp>
          <p:nvSpPr>
            <p:cNvPr id="15383" name="Freeform 50"/>
            <p:cNvSpPr>
              <a:spLocks/>
            </p:cNvSpPr>
            <p:nvPr/>
          </p:nvSpPr>
          <p:spPr bwMode="auto">
            <a:xfrm flipV="1">
              <a:off x="4176713" y="4991100"/>
              <a:ext cx="801687" cy="82550"/>
            </a:xfrm>
            <a:custGeom>
              <a:avLst/>
              <a:gdLst>
                <a:gd name="T0" fmla="*/ 0 w 677"/>
                <a:gd name="T1" fmla="*/ 0 h 1"/>
                <a:gd name="T2" fmla="*/ 801687 w 677"/>
                <a:gd name="T3" fmla="*/ 0 h 1"/>
                <a:gd name="T4" fmla="*/ 0 60000 65536"/>
                <a:gd name="T5" fmla="*/ 0 60000 65536"/>
              </a:gdLst>
              <a:ahLst/>
              <a:cxnLst>
                <a:cxn ang="T4">
                  <a:pos x="T0" y="T1"/>
                </a:cxn>
                <a:cxn ang="T5">
                  <a:pos x="T2" y="T3"/>
                </a:cxn>
              </a:cxnLst>
              <a:rect l="0" t="0" r="r" b="b"/>
              <a:pathLst>
                <a:path w="677" h="1">
                  <a:moveTo>
                    <a:pt x="0" y="0"/>
                  </a:moveTo>
                  <a:lnTo>
                    <a:pt x="677" y="0"/>
                  </a:lnTo>
                </a:path>
              </a:pathLst>
            </a:custGeom>
            <a:noFill/>
            <a:ln w="28575" cap="flat" cmpd="sng">
              <a:solidFill>
                <a:srgbClr val="FFFFFF"/>
              </a:solidFill>
              <a:prstDash val="sysDot"/>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3" title="Seating arrangements and charts for testing rooms"/>
          <p:cNvGrpSpPr/>
          <p:nvPr/>
        </p:nvGrpSpPr>
        <p:grpSpPr>
          <a:xfrm>
            <a:off x="1962150" y="3228975"/>
            <a:ext cx="6821488" cy="1350963"/>
            <a:chOff x="1962150" y="3228975"/>
            <a:chExt cx="6821488" cy="1350963"/>
          </a:xfrm>
        </p:grpSpPr>
        <p:grpSp>
          <p:nvGrpSpPr>
            <p:cNvPr id="15365" name="Group 25"/>
            <p:cNvGrpSpPr>
              <a:grpSpLocks/>
            </p:cNvGrpSpPr>
            <p:nvPr/>
          </p:nvGrpSpPr>
          <p:grpSpPr bwMode="auto">
            <a:xfrm>
              <a:off x="5046663" y="3228975"/>
              <a:ext cx="3736975" cy="1344613"/>
              <a:chOff x="3083" y="2034"/>
              <a:chExt cx="2354" cy="847"/>
            </a:xfrm>
          </p:grpSpPr>
          <p:sp>
            <p:nvSpPr>
              <p:cNvPr id="15399" name="AutoShape 26"/>
              <p:cNvSpPr>
                <a:spLocks noChangeArrowheads="1"/>
              </p:cNvSpPr>
              <p:nvPr/>
            </p:nvSpPr>
            <p:spPr bwMode="gray">
              <a:xfrm>
                <a:off x="3083" y="2034"/>
                <a:ext cx="2354" cy="847"/>
              </a:xfrm>
              <a:prstGeom prst="roundRect">
                <a:avLst>
                  <a:gd name="adj" fmla="val 15347"/>
                </a:avLst>
              </a:prstGeom>
              <a:gradFill rotWithShape="1">
                <a:gsLst>
                  <a:gs pos="0">
                    <a:srgbClr val="AC67D3"/>
                  </a:gs>
                  <a:gs pos="100000">
                    <a:srgbClr val="784893"/>
                  </a:gs>
                </a:gsLst>
                <a:lin ang="2700000" scaled="1"/>
              </a:gradFill>
              <a:ln>
                <a:noFill/>
              </a:ln>
              <a:effectLst>
                <a:outerShdw dist="45791" dir="3378596" algn="ctr" rotWithShape="0">
                  <a:srgbClr val="080808">
                    <a:alpha val="50000"/>
                  </a:srgbClr>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5400" name="Picture 27"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 y="2042"/>
                <a:ext cx="2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9" name="Freeform 33"/>
            <p:cNvSpPr>
              <a:spLocks/>
            </p:cNvSpPr>
            <p:nvPr/>
          </p:nvSpPr>
          <p:spPr bwMode="gray">
            <a:xfrm>
              <a:off x="5189538" y="4419600"/>
              <a:ext cx="3590925" cy="160338"/>
            </a:xfrm>
            <a:custGeom>
              <a:avLst/>
              <a:gdLst>
                <a:gd name="T0" fmla="*/ 0 w 2122"/>
                <a:gd name="T1" fmla="*/ 129053 h 123"/>
                <a:gd name="T2" fmla="*/ 55844 w 2122"/>
                <a:gd name="T3" fmla="*/ 135570 h 123"/>
                <a:gd name="T4" fmla="*/ 3408164 w 2122"/>
                <a:gd name="T5" fmla="*/ 138177 h 123"/>
                <a:gd name="T6" fmla="*/ 3590925 w 2122"/>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2" h="123">
                  <a:moveTo>
                    <a:pt x="0" y="99"/>
                  </a:moveTo>
                  <a:lnTo>
                    <a:pt x="33" y="104"/>
                  </a:lnTo>
                  <a:cubicBezTo>
                    <a:pt x="369" y="105"/>
                    <a:pt x="1666" y="123"/>
                    <a:pt x="2014" y="106"/>
                  </a:cubicBezTo>
                  <a:cubicBezTo>
                    <a:pt x="2100" y="90"/>
                    <a:pt x="2122" y="0"/>
                    <a:pt x="2122" y="0"/>
                  </a:cubicBezTo>
                </a:path>
              </a:pathLst>
            </a:custGeom>
            <a:noFill/>
            <a:ln w="12700" cmpd="sng">
              <a:solidFill>
                <a:srgbClr val="FFFFFF">
                  <a:alpha val="34901"/>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Text Box 36"/>
            <p:cNvSpPr txBox="1">
              <a:spLocks noChangeArrowheads="1"/>
            </p:cNvSpPr>
            <p:nvPr/>
          </p:nvSpPr>
          <p:spPr bwMode="gray">
            <a:xfrm>
              <a:off x="5410200" y="3287713"/>
              <a:ext cx="2508738" cy="430887"/>
            </a:xfrm>
            <a:prstGeom prst="rect">
              <a:avLst/>
            </a:prstGeom>
            <a:noFill/>
            <a:ln>
              <a:noFill/>
            </a:ln>
            <a:effectLst>
              <a:outerShdw dist="28398" dir="3806097" algn="ctr" rotWithShape="0">
                <a:srgbClr val="080808">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dirty="0" smtClean="0">
                  <a:solidFill>
                    <a:srgbClr val="FFFFFF"/>
                  </a:solidFill>
                </a:rPr>
                <a:t>Seating Charts</a:t>
              </a:r>
              <a:endParaRPr lang="en-US" altLang="en-US" sz="2200" b="1" dirty="0">
                <a:solidFill>
                  <a:srgbClr val="FFFFFF"/>
                </a:solidFill>
              </a:endParaRPr>
            </a:p>
          </p:txBody>
        </p:sp>
        <p:sp>
          <p:nvSpPr>
            <p:cNvPr id="15375" name="Rectangle 39"/>
            <p:cNvSpPr>
              <a:spLocks noChangeArrowheads="1"/>
            </p:cNvSpPr>
            <p:nvPr/>
          </p:nvSpPr>
          <p:spPr bwMode="gray">
            <a:xfrm>
              <a:off x="5334000" y="3668713"/>
              <a:ext cx="2590800" cy="8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10000"/>
                </a:lnSpc>
                <a:buAutoNum type="arabicPeriod"/>
              </a:pPr>
              <a:r>
                <a:rPr lang="en-US" altLang="en-US" sz="1400" dirty="0" smtClean="0">
                  <a:solidFill>
                    <a:srgbClr val="FFFFFF"/>
                  </a:solidFill>
                  <a:latin typeface="Calibri" panose="020F0502020204030204" pitchFamily="34" charset="0"/>
                </a:rPr>
                <a:t>Seating Arrangements</a:t>
              </a:r>
            </a:p>
            <a:p>
              <a:pPr marL="342900" indent="-342900">
                <a:lnSpc>
                  <a:spcPct val="110000"/>
                </a:lnSpc>
                <a:buAutoNum type="arabicPeriod"/>
              </a:pPr>
              <a:r>
                <a:rPr lang="en-US" altLang="en-US" sz="1400" dirty="0" smtClean="0">
                  <a:solidFill>
                    <a:srgbClr val="FFFFFF"/>
                  </a:solidFill>
                  <a:latin typeface="Calibri" panose="020F0502020204030204" pitchFamily="34" charset="0"/>
                </a:rPr>
                <a:t>Spacing of Students &amp; Desks</a:t>
              </a:r>
            </a:p>
            <a:p>
              <a:pPr marL="342900" indent="-342900">
                <a:lnSpc>
                  <a:spcPct val="110000"/>
                </a:lnSpc>
                <a:buAutoNum type="arabicPeriod"/>
              </a:pPr>
              <a:r>
                <a:rPr lang="en-US" altLang="en-US" sz="1400" dirty="0" smtClean="0">
                  <a:solidFill>
                    <a:srgbClr val="FFFFFF"/>
                  </a:solidFill>
                  <a:latin typeface="Calibri" panose="020F0502020204030204" pitchFamily="34" charset="0"/>
                </a:rPr>
                <a:t>Barriers</a:t>
              </a:r>
              <a:endParaRPr lang="en-US" altLang="en-US" sz="1400" dirty="0">
                <a:solidFill>
                  <a:srgbClr val="FFFFFF"/>
                </a:solidFill>
                <a:latin typeface="Calibri" panose="020F0502020204030204" pitchFamily="34" charset="0"/>
              </a:endParaRPr>
            </a:p>
          </p:txBody>
        </p:sp>
        <p:sp>
          <p:nvSpPr>
            <p:cNvPr id="15379" name="Text Box 46"/>
            <p:cNvSpPr txBox="1">
              <a:spLocks noChangeArrowheads="1"/>
            </p:cNvSpPr>
            <p:nvPr/>
          </p:nvSpPr>
          <p:spPr bwMode="gray">
            <a:xfrm>
              <a:off x="1962150" y="3743325"/>
              <a:ext cx="1905000" cy="427038"/>
            </a:xfrm>
            <a:prstGeom prst="rect">
              <a:avLst/>
            </a:prstGeom>
            <a:noFill/>
            <a:ln>
              <a:noFill/>
            </a:ln>
            <a:effectLst>
              <a:outerShdw dist="28398" dir="3806097" algn="ctr" rotWithShape="0">
                <a:srgbClr val="33333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b="1" dirty="0" smtClean="0">
                  <a:solidFill>
                    <a:srgbClr val="FFFFFF"/>
                  </a:solidFill>
                </a:rPr>
                <a:t>Environment</a:t>
              </a:r>
              <a:endParaRPr lang="en-US" altLang="en-US" sz="2200" b="1" dirty="0">
                <a:solidFill>
                  <a:srgbClr val="FFFFFF"/>
                </a:solidFill>
              </a:endParaRPr>
            </a:p>
          </p:txBody>
        </p:sp>
        <p:sp>
          <p:nvSpPr>
            <p:cNvPr id="15382" name="Freeform 49"/>
            <p:cNvSpPr>
              <a:spLocks/>
            </p:cNvSpPr>
            <p:nvPr/>
          </p:nvSpPr>
          <p:spPr bwMode="auto">
            <a:xfrm>
              <a:off x="4038600" y="3389313"/>
              <a:ext cx="911225" cy="344487"/>
            </a:xfrm>
            <a:custGeom>
              <a:avLst/>
              <a:gdLst>
                <a:gd name="T0" fmla="*/ 0 w 1595"/>
                <a:gd name="T1" fmla="*/ 344487 h 217"/>
                <a:gd name="T2" fmla="*/ 571 w 1595"/>
                <a:gd name="T3" fmla="*/ 149225 h 217"/>
                <a:gd name="T4" fmla="*/ 65700 w 1595"/>
                <a:gd name="T5" fmla="*/ 0 h 217"/>
                <a:gd name="T6" fmla="*/ 911225 w 1595"/>
                <a:gd name="T7" fmla="*/ 0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5" h="217">
                  <a:moveTo>
                    <a:pt x="0" y="217"/>
                  </a:moveTo>
                  <a:lnTo>
                    <a:pt x="1" y="94"/>
                  </a:lnTo>
                  <a:cubicBezTo>
                    <a:pt x="1" y="12"/>
                    <a:pt x="31" y="0"/>
                    <a:pt x="115" y="0"/>
                  </a:cubicBezTo>
                  <a:lnTo>
                    <a:pt x="1595" y="0"/>
                  </a:lnTo>
                </a:path>
              </a:pathLst>
            </a:custGeom>
            <a:noFill/>
            <a:ln w="28575" cap="flat" cmpd="sng">
              <a:solidFill>
                <a:srgbClr val="FFFFFF"/>
              </a:solidFill>
              <a:prstDash val="sysDot"/>
              <a:round/>
              <a:headEn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 name="Action Button: Home 39" title="Return to Table of Contents Button">
            <a:hlinkClick r:id="rId4"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5" name="Action Button: Home 4" title="Return to Table of Contents Button">
            <a:hlinkClick r:id="rId3"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907" y="3424744"/>
            <a:ext cx="3426323"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Content Placeholder 2"/>
          <p:cNvSpPr>
            <a:spLocks noGrp="1"/>
          </p:cNvSpPr>
          <p:nvPr>
            <p:ph sz="half" idx="1"/>
          </p:nvPr>
        </p:nvSpPr>
        <p:spPr>
          <a:xfrm>
            <a:off x="4800600" y="3401298"/>
            <a:ext cx="4038600" cy="2209800"/>
          </a:xfrm>
        </p:spPr>
        <p:txBody>
          <a:bodyPr/>
          <a:lstStyle/>
          <a:p>
            <a:r>
              <a:rPr lang="en-US" sz="2000" dirty="0" smtClean="0">
                <a:solidFill>
                  <a:srgbClr val="FFFF00"/>
                </a:solidFill>
              </a:rPr>
              <a:t>Who is in vault?</a:t>
            </a:r>
          </a:p>
          <a:p>
            <a:r>
              <a:rPr lang="en-US" sz="2000" dirty="0" smtClean="0">
                <a:solidFill>
                  <a:srgbClr val="FFFF00"/>
                </a:solidFill>
              </a:rPr>
              <a:t>Who has keys to vault?</a:t>
            </a:r>
          </a:p>
          <a:p>
            <a:r>
              <a:rPr lang="en-US" sz="2000" dirty="0" smtClean="0">
                <a:solidFill>
                  <a:srgbClr val="FFFF00"/>
                </a:solidFill>
              </a:rPr>
              <a:t>Who is in testing room?</a:t>
            </a:r>
          </a:p>
          <a:p>
            <a:r>
              <a:rPr lang="en-US" sz="2000" dirty="0" smtClean="0">
                <a:solidFill>
                  <a:srgbClr val="FFFF00"/>
                </a:solidFill>
              </a:rPr>
              <a:t>Who has access to materials?</a:t>
            </a:r>
          </a:p>
          <a:p>
            <a:r>
              <a:rPr lang="en-US" sz="2000" dirty="0" smtClean="0">
                <a:solidFill>
                  <a:srgbClr val="FFFF00"/>
                </a:solidFill>
              </a:rPr>
              <a:t>Who receives materials when they arrive at school?</a:t>
            </a:r>
          </a:p>
        </p:txBody>
      </p:sp>
      <p:sp>
        <p:nvSpPr>
          <p:cNvPr id="3" name="Content Placeholder 2"/>
          <p:cNvSpPr>
            <a:spLocks noGrp="1"/>
          </p:cNvSpPr>
          <p:nvPr>
            <p:ph sz="half" idx="1"/>
          </p:nvPr>
        </p:nvSpPr>
        <p:spPr>
          <a:xfrm>
            <a:off x="457200" y="1625600"/>
            <a:ext cx="8229600" cy="4775200"/>
          </a:xfrm>
        </p:spPr>
        <p:txBody>
          <a:bodyPr/>
          <a:lstStyle/>
          <a:p>
            <a:pPr marL="514350" indent="-514350">
              <a:buFont typeface="+mj-lt"/>
              <a:buAutoNum type="arabicPeriod"/>
            </a:pPr>
            <a:r>
              <a:rPr lang="en-US" sz="2400" dirty="0" smtClean="0"/>
              <a:t>Ensure only the student and authorized staff have access</a:t>
            </a:r>
            <a:endParaRPr lang="en-US" sz="3200" dirty="0" smtClean="0"/>
          </a:p>
        </p:txBody>
      </p:sp>
      <p:sp>
        <p:nvSpPr>
          <p:cNvPr id="4" name="TextBox 3"/>
          <p:cNvSpPr txBox="1"/>
          <p:nvPr/>
        </p:nvSpPr>
        <p:spPr>
          <a:xfrm>
            <a:off x="729253" y="5867400"/>
            <a:ext cx="3665630" cy="738664"/>
          </a:xfrm>
          <a:prstGeom prst="rect">
            <a:avLst/>
          </a:prstGeom>
          <a:noFill/>
        </p:spPr>
        <p:txBody>
          <a:bodyPr wrap="square" rtlCol="0">
            <a:spAutoFit/>
          </a:bodyPr>
          <a:lstStyle/>
          <a:p>
            <a:r>
              <a:rPr lang="en-US" sz="1200" dirty="0">
                <a:hlinkClick r:id="rId5"/>
              </a:rPr>
              <a:t>Door of a bankrupt business locked with chain and padlock </a:t>
            </a:r>
            <a:r>
              <a:rPr lang="en-US" sz="1200" dirty="0"/>
              <a:t>by Ivan </a:t>
            </a:r>
            <a:r>
              <a:rPr lang="en-US" sz="1200" dirty="0" err="1" smtClean="0"/>
              <a:t>Radic</a:t>
            </a:r>
            <a:r>
              <a:rPr lang="en-US" sz="1200" dirty="0" smtClean="0"/>
              <a:t> is licensed under </a:t>
            </a:r>
            <a:r>
              <a:rPr lang="en-US" sz="1200" dirty="0" smtClean="0">
                <a:hlinkClick r:id="rId6"/>
              </a:rPr>
              <a:t>CC BY 2.0</a:t>
            </a:r>
            <a:endParaRPr lang="en-US" sz="1200" dirty="0"/>
          </a:p>
          <a:p>
            <a:endParaRPr lang="en-US" dirty="0"/>
          </a:p>
        </p:txBody>
      </p:sp>
    </p:spTree>
    <p:extLst>
      <p:ext uri="{BB962C8B-B14F-4D97-AF65-F5344CB8AC3E}">
        <p14:creationId xmlns:p14="http://schemas.microsoft.com/office/powerpoint/2010/main" val="215384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Testing Laws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S.C. Code Ann. § 59-1-445 (2004) addresses violations of mandatory test security regulations and procedures, penalties, and investigations. </a:t>
            </a:r>
          </a:p>
          <a:p>
            <a:pPr marL="0" indent="0">
              <a:buNone/>
            </a:pPr>
            <a:endParaRPr lang="en-US" dirty="0"/>
          </a:p>
          <a:p>
            <a:pPr marL="0" indent="0">
              <a:buNone/>
            </a:pPr>
            <a:r>
              <a:rPr lang="en-US" dirty="0" smtClean="0"/>
              <a:t>The following is an excerpt from this section:</a:t>
            </a: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50925"/>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3048646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5" name="Action Button: Home 4" title="Return to Table of Contents Button">
            <a:hlinkClick r:id="rId3"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3" name="Content Placeholder 2"/>
          <p:cNvSpPr>
            <a:spLocks noGrp="1"/>
          </p:cNvSpPr>
          <p:nvPr>
            <p:ph sz="half" idx="1"/>
          </p:nvPr>
        </p:nvSpPr>
        <p:spPr>
          <a:xfrm>
            <a:off x="457200" y="1600200"/>
            <a:ext cx="8077200" cy="4876800"/>
          </a:xfrm>
        </p:spPr>
        <p:txBody>
          <a:bodyPr/>
          <a:lstStyle/>
          <a:p>
            <a:pPr marL="514350" indent="-514350">
              <a:buFont typeface="+mj-lt"/>
              <a:buAutoNum type="arabicPeriod"/>
            </a:pPr>
            <a:r>
              <a:rPr lang="en-US" sz="2400" dirty="0" smtClean="0"/>
              <a:t>Ensure only the student and authorized staff have access</a:t>
            </a:r>
            <a:endParaRPr lang="en-US" sz="3200" dirty="0" smtClean="0"/>
          </a:p>
          <a:p>
            <a:pPr marL="514350" indent="-514350">
              <a:buFont typeface="+mj-lt"/>
              <a:buAutoNum type="arabicPeriod"/>
            </a:pPr>
            <a:r>
              <a:rPr lang="en-US" sz="2400" dirty="0" smtClean="0"/>
              <a:t>Maintain chain of custody from delivery and printing to shipping, using consistent protocols to collect and inventory all materials</a:t>
            </a:r>
          </a:p>
        </p:txBody>
      </p:sp>
      <p:sp>
        <p:nvSpPr>
          <p:cNvPr id="11" name="Content Placeholder 2"/>
          <p:cNvSpPr>
            <a:spLocks noGrp="1"/>
          </p:cNvSpPr>
          <p:nvPr>
            <p:ph sz="half" idx="1"/>
          </p:nvPr>
        </p:nvSpPr>
        <p:spPr>
          <a:xfrm>
            <a:off x="4648200" y="3505200"/>
            <a:ext cx="4038600" cy="2634058"/>
          </a:xfrm>
        </p:spPr>
        <p:txBody>
          <a:bodyPr/>
          <a:lstStyle/>
          <a:p>
            <a:r>
              <a:rPr lang="en-US" sz="2000" dirty="0" smtClean="0">
                <a:solidFill>
                  <a:srgbClr val="FFFF00"/>
                </a:solidFill>
              </a:rPr>
              <a:t>Keep all packing slips</a:t>
            </a:r>
          </a:p>
          <a:p>
            <a:r>
              <a:rPr lang="en-US" sz="2000" dirty="0" smtClean="0">
                <a:solidFill>
                  <a:srgbClr val="FFFF00"/>
                </a:solidFill>
              </a:rPr>
              <a:t>Check contents immediately when they arrive on campus</a:t>
            </a:r>
          </a:p>
          <a:p>
            <a:r>
              <a:rPr lang="en-US" sz="2000" dirty="0" smtClean="0">
                <a:solidFill>
                  <a:srgbClr val="FFFF00"/>
                </a:solidFill>
              </a:rPr>
              <a:t>Double check contents of boxes before shipping them</a:t>
            </a:r>
          </a:p>
          <a:p>
            <a:r>
              <a:rPr lang="en-US" sz="2000" dirty="0">
                <a:solidFill>
                  <a:srgbClr val="FFFF00"/>
                </a:solidFill>
              </a:rPr>
              <a:t>Keep all Sign Out / Sign In Sheets</a:t>
            </a:r>
          </a:p>
          <a:p>
            <a:r>
              <a:rPr lang="en-US" sz="2000" dirty="0" smtClean="0">
                <a:solidFill>
                  <a:srgbClr val="FFFF00"/>
                </a:solidFill>
              </a:rPr>
              <a:t>One TA responsible for materials per testing room</a:t>
            </a:r>
          </a:p>
        </p:txBody>
      </p:sp>
      <p:grpSp>
        <p:nvGrpSpPr>
          <p:cNvPr id="4" name="Group 3"/>
          <p:cNvGrpSpPr/>
          <p:nvPr/>
        </p:nvGrpSpPr>
        <p:grpSpPr>
          <a:xfrm>
            <a:off x="833302" y="3717019"/>
            <a:ext cx="3665630" cy="3272678"/>
            <a:chOff x="833302" y="3717019"/>
            <a:chExt cx="3665630" cy="3272678"/>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717019"/>
              <a:ext cx="3235219" cy="24264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833302" y="6251033"/>
              <a:ext cx="3665630" cy="738664"/>
            </a:xfrm>
            <a:prstGeom prst="rect">
              <a:avLst/>
            </a:prstGeom>
            <a:noFill/>
          </p:spPr>
          <p:txBody>
            <a:bodyPr wrap="square" rtlCol="0">
              <a:spAutoFit/>
            </a:bodyPr>
            <a:lstStyle/>
            <a:p>
              <a:r>
                <a:rPr lang="en-US" sz="1200" dirty="0" smtClean="0">
                  <a:hlinkClick r:id="rId5"/>
                </a:rPr>
                <a:t>Three Boxes #3</a:t>
              </a:r>
              <a:r>
                <a:rPr lang="en-US" sz="1200" dirty="0" smtClean="0"/>
                <a:t> by z287marc is licensed under </a:t>
              </a:r>
              <a:r>
                <a:rPr lang="en-US" sz="1200" dirty="0" smtClean="0">
                  <a:hlinkClick r:id="rId6"/>
                </a:rPr>
                <a:t>CC BY 2.0</a:t>
              </a:r>
              <a:endParaRPr lang="en-US" sz="1200" dirty="0"/>
            </a:p>
            <a:p>
              <a:endParaRPr lang="en-US" dirty="0"/>
            </a:p>
          </p:txBody>
        </p:sp>
      </p:grpSp>
    </p:spTree>
    <p:extLst>
      <p:ext uri="{BB962C8B-B14F-4D97-AF65-F5344CB8AC3E}">
        <p14:creationId xmlns:p14="http://schemas.microsoft.com/office/powerpoint/2010/main" val="240961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5" name="Action Button: Home 4" title="Return to Table of Contents Button">
            <a:hlinkClick r:id="rId3"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13" name="Content Placeholder 2"/>
          <p:cNvSpPr>
            <a:spLocks noGrp="1"/>
          </p:cNvSpPr>
          <p:nvPr>
            <p:ph sz="half" idx="1"/>
          </p:nvPr>
        </p:nvSpPr>
        <p:spPr>
          <a:xfrm>
            <a:off x="4800600" y="4431690"/>
            <a:ext cx="4038600" cy="2209800"/>
          </a:xfrm>
        </p:spPr>
        <p:txBody>
          <a:bodyPr/>
          <a:lstStyle/>
          <a:p>
            <a:r>
              <a:rPr lang="en-US" sz="2000" dirty="0" smtClean="0">
                <a:solidFill>
                  <a:srgbClr val="FFFF00"/>
                </a:solidFill>
              </a:rPr>
              <a:t>Having both the STC and the TA sign provides protection for both</a:t>
            </a:r>
          </a:p>
          <a:p>
            <a:r>
              <a:rPr lang="en-US" sz="2000" dirty="0" smtClean="0">
                <a:solidFill>
                  <a:srgbClr val="FFFF00"/>
                </a:solidFill>
              </a:rPr>
              <a:t>DRC sheets only provide for one person to sign at this time so STC’s should initial above or below the column</a:t>
            </a:r>
          </a:p>
        </p:txBody>
      </p:sp>
      <p:sp>
        <p:nvSpPr>
          <p:cNvPr id="3" name="Content Placeholder 2"/>
          <p:cNvSpPr>
            <a:spLocks noGrp="1"/>
          </p:cNvSpPr>
          <p:nvPr>
            <p:ph sz="half" idx="1"/>
          </p:nvPr>
        </p:nvSpPr>
        <p:spPr>
          <a:xfrm>
            <a:off x="457200" y="1417637"/>
            <a:ext cx="4038600" cy="4983163"/>
          </a:xfrm>
        </p:spPr>
        <p:txBody>
          <a:bodyPr/>
          <a:lstStyle/>
          <a:p>
            <a:pPr marL="514350" indent="-514350">
              <a:buFont typeface="+mj-lt"/>
              <a:buAutoNum type="arabicPeriod"/>
            </a:pPr>
            <a:r>
              <a:rPr lang="en-US" sz="2000" dirty="0" smtClean="0"/>
              <a:t>Ensure only the student and authorized staff have access</a:t>
            </a:r>
            <a:endParaRPr lang="en-US" dirty="0" smtClean="0"/>
          </a:p>
          <a:p>
            <a:pPr marL="514350" indent="-514350">
              <a:buFont typeface="+mj-lt"/>
              <a:buAutoNum type="arabicPeriod"/>
            </a:pPr>
            <a:r>
              <a:rPr lang="en-US" sz="2000" dirty="0" smtClean="0"/>
              <a:t>Maintain chain of custody from delivery and printing to shipping, using consistent protocols to collect and inventory all materials</a:t>
            </a:r>
          </a:p>
          <a:p>
            <a:pPr marL="514350" indent="-514350">
              <a:buFont typeface="+mj-lt"/>
              <a:buAutoNum type="arabicPeriod"/>
            </a:pPr>
            <a:r>
              <a:rPr lang="en-US" sz="2000" dirty="0" smtClean="0"/>
              <a:t>All secure materials must be signed out and back in by both the STC and the TA.  All items should be checked and counted.</a:t>
            </a:r>
          </a:p>
        </p:txBody>
      </p:sp>
      <p:grpSp>
        <p:nvGrpSpPr>
          <p:cNvPr id="4" name="Group 3"/>
          <p:cNvGrpSpPr/>
          <p:nvPr/>
        </p:nvGrpSpPr>
        <p:grpSpPr>
          <a:xfrm>
            <a:off x="4897191" y="1479190"/>
            <a:ext cx="3806310" cy="3025736"/>
            <a:chOff x="4897191" y="1479190"/>
            <a:chExt cx="3806310" cy="302573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191" y="1479190"/>
              <a:ext cx="3713409" cy="2471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5037871" y="3950928"/>
              <a:ext cx="3665630" cy="553998"/>
            </a:xfrm>
            <a:prstGeom prst="rect">
              <a:avLst/>
            </a:prstGeom>
            <a:noFill/>
          </p:spPr>
          <p:txBody>
            <a:bodyPr wrap="square" rtlCol="0">
              <a:spAutoFit/>
            </a:bodyPr>
            <a:lstStyle/>
            <a:p>
              <a:r>
                <a:rPr lang="en-US" sz="1200" dirty="0" smtClean="0">
                  <a:hlinkClick r:id="rId5"/>
                </a:rPr>
                <a:t>Boxes</a:t>
              </a:r>
              <a:r>
                <a:rPr lang="en-US" sz="1200" dirty="0" smtClean="0"/>
                <a:t> by Lukas is licensed under </a:t>
              </a:r>
              <a:r>
                <a:rPr lang="en-US" sz="1200" dirty="0" smtClean="0">
                  <a:hlinkClick r:id="rId6"/>
                </a:rPr>
                <a:t>CC BY 2.0</a:t>
              </a:r>
              <a:endParaRPr lang="en-US" sz="1200" dirty="0"/>
            </a:p>
            <a:p>
              <a:endParaRPr lang="en-US" dirty="0"/>
            </a:p>
          </p:txBody>
        </p:sp>
      </p:grpSp>
    </p:spTree>
    <p:extLst>
      <p:ext uri="{BB962C8B-B14F-4D97-AF65-F5344CB8AC3E}">
        <p14:creationId xmlns:p14="http://schemas.microsoft.com/office/powerpoint/2010/main" val="395617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5" name="Action Button: Home 4" title="Return to Table of Contents Button">
            <a:hlinkClick r:id="rId3"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3" name="Content Placeholder 2"/>
          <p:cNvSpPr>
            <a:spLocks noGrp="1"/>
          </p:cNvSpPr>
          <p:nvPr>
            <p:ph sz="half" idx="1"/>
          </p:nvPr>
        </p:nvSpPr>
        <p:spPr>
          <a:xfrm>
            <a:off x="457200" y="1417637"/>
            <a:ext cx="4038600" cy="4983163"/>
          </a:xfrm>
        </p:spPr>
        <p:txBody>
          <a:bodyPr/>
          <a:lstStyle/>
          <a:p>
            <a:pPr marL="514350" indent="-514350">
              <a:buFont typeface="+mj-lt"/>
              <a:buAutoNum type="arabicPeriod"/>
            </a:pPr>
            <a:r>
              <a:rPr lang="en-US" sz="2000" dirty="0" smtClean="0"/>
              <a:t>Ensure only the student and authorized staff have access</a:t>
            </a:r>
            <a:endParaRPr lang="en-US" dirty="0" smtClean="0"/>
          </a:p>
          <a:p>
            <a:pPr marL="514350" indent="-514350">
              <a:buFont typeface="+mj-lt"/>
              <a:buAutoNum type="arabicPeriod"/>
            </a:pPr>
            <a:r>
              <a:rPr lang="en-US" sz="2000" dirty="0" smtClean="0"/>
              <a:t>Maintain chain of custody from delivery and printing to shipping, using consistent protocols to collect and inventory all materials</a:t>
            </a:r>
          </a:p>
          <a:p>
            <a:pPr marL="514350" indent="-514350">
              <a:buFont typeface="+mj-lt"/>
              <a:buAutoNum type="arabicPeriod"/>
            </a:pPr>
            <a:r>
              <a:rPr lang="en-US" sz="2000" dirty="0" smtClean="0"/>
              <a:t>All secure materials must be signed out and back in by both the STC and the TA.  All items should be checked and counted.</a:t>
            </a:r>
          </a:p>
          <a:p>
            <a:pPr marL="514350" indent="-514350">
              <a:buFont typeface="+mj-lt"/>
              <a:buAutoNum type="arabicPeriod"/>
            </a:pPr>
            <a:r>
              <a:rPr lang="en-US" sz="2000" dirty="0" smtClean="0"/>
              <a:t>Test Security Agreement Forms must be signed by all persons working with testing.</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589817"/>
            <a:ext cx="2304414" cy="29821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Content Placeholder 2"/>
          <p:cNvSpPr>
            <a:spLocks noGrp="1"/>
          </p:cNvSpPr>
          <p:nvPr>
            <p:ph sz="half" idx="1"/>
          </p:nvPr>
        </p:nvSpPr>
        <p:spPr>
          <a:xfrm>
            <a:off x="4572000" y="4716222"/>
            <a:ext cx="4300171" cy="2209800"/>
          </a:xfrm>
        </p:spPr>
        <p:txBody>
          <a:bodyPr/>
          <a:lstStyle/>
          <a:p>
            <a:r>
              <a:rPr lang="en-US" sz="2000" dirty="0" smtClean="0">
                <a:solidFill>
                  <a:srgbClr val="FFFF00"/>
                </a:solidFill>
              </a:rPr>
              <a:t>Do well in advance and after they have had a chance to read the TAM</a:t>
            </a:r>
          </a:p>
          <a:p>
            <a:r>
              <a:rPr lang="en-US" sz="2000" dirty="0" smtClean="0">
                <a:solidFill>
                  <a:srgbClr val="FFFF00"/>
                </a:solidFill>
              </a:rPr>
              <a:t>Store in secure area</a:t>
            </a:r>
          </a:p>
          <a:p>
            <a:r>
              <a:rPr lang="en-US" sz="2000" dirty="0" smtClean="0">
                <a:solidFill>
                  <a:srgbClr val="FFFF00"/>
                </a:solidFill>
              </a:rPr>
              <a:t>Provide electronic or hard copies when submitting TSV’s</a:t>
            </a:r>
          </a:p>
        </p:txBody>
      </p:sp>
    </p:spTree>
    <p:extLst>
      <p:ext uri="{BB962C8B-B14F-4D97-AF65-F5344CB8AC3E}">
        <p14:creationId xmlns:p14="http://schemas.microsoft.com/office/powerpoint/2010/main" val="127457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4" name="Content Placeholder 3"/>
          <p:cNvSpPr>
            <a:spLocks noGrp="1"/>
          </p:cNvSpPr>
          <p:nvPr>
            <p:ph sz="half" idx="2"/>
          </p:nvPr>
        </p:nvSpPr>
        <p:spPr>
          <a:xfrm>
            <a:off x="463062" y="1447800"/>
            <a:ext cx="8223738" cy="4983163"/>
          </a:xfrm>
        </p:spPr>
        <p:txBody>
          <a:bodyPr/>
          <a:lstStyle/>
          <a:p>
            <a:pPr marL="457200" indent="-457200" eaLnBrk="1" hangingPunct="1">
              <a:buFont typeface="+mj-lt"/>
              <a:buAutoNum type="arabicPeriod" startAt="5"/>
            </a:pPr>
            <a:r>
              <a:rPr lang="en-US" altLang="en-US" sz="2400" dirty="0"/>
              <a:t>Do not read or review test items unless instructed to do so in the Test Administration Manual (TAM</a:t>
            </a:r>
            <a:r>
              <a:rPr lang="en-US" altLang="en-US" sz="2400" dirty="0" smtClean="0"/>
              <a:t>)</a:t>
            </a:r>
            <a:endParaRPr lang="en-US" altLang="en-US" sz="2400" dirty="0"/>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grpSp>
        <p:nvGrpSpPr>
          <p:cNvPr id="3" name="Group 2"/>
          <p:cNvGrpSpPr/>
          <p:nvPr/>
        </p:nvGrpSpPr>
        <p:grpSpPr>
          <a:xfrm>
            <a:off x="1960353" y="2667000"/>
            <a:ext cx="5451894" cy="4419600"/>
            <a:chOff x="1960353" y="2667000"/>
            <a:chExt cx="5451894" cy="441960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353" y="2667000"/>
              <a:ext cx="5451894" cy="3611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2887570" y="6347936"/>
              <a:ext cx="3665630" cy="738664"/>
            </a:xfrm>
            <a:prstGeom prst="rect">
              <a:avLst/>
            </a:prstGeom>
            <a:noFill/>
          </p:spPr>
          <p:txBody>
            <a:bodyPr wrap="square" rtlCol="0">
              <a:spAutoFit/>
            </a:bodyPr>
            <a:lstStyle/>
            <a:p>
              <a:r>
                <a:rPr lang="en-US" sz="1200" dirty="0" smtClean="0"/>
                <a:t>_LBW7152 by U.S. Department of Education is licensed under </a:t>
              </a:r>
              <a:r>
                <a:rPr lang="en-US" sz="1200" dirty="0" smtClean="0">
                  <a:hlinkClick r:id="rId4"/>
                </a:rPr>
                <a:t>CC BY 2.0</a:t>
              </a:r>
              <a:endParaRPr lang="en-US" sz="1200" dirty="0"/>
            </a:p>
            <a:p>
              <a:endParaRPr lang="en-US" dirty="0"/>
            </a:p>
          </p:txBody>
        </p:sp>
      </p:grpSp>
    </p:spTree>
    <p:extLst>
      <p:ext uri="{BB962C8B-B14F-4D97-AF65-F5344CB8AC3E}">
        <p14:creationId xmlns:p14="http://schemas.microsoft.com/office/powerpoint/2010/main" val="6340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4" name="Content Placeholder 3"/>
          <p:cNvSpPr>
            <a:spLocks noGrp="1"/>
          </p:cNvSpPr>
          <p:nvPr>
            <p:ph sz="half" idx="2"/>
          </p:nvPr>
        </p:nvSpPr>
        <p:spPr>
          <a:xfrm>
            <a:off x="463062" y="1447800"/>
            <a:ext cx="8094784" cy="4983163"/>
          </a:xfrm>
        </p:spPr>
        <p:txBody>
          <a:bodyPr/>
          <a:lstStyle/>
          <a:p>
            <a:pPr marL="457200" indent="-457200" eaLnBrk="1" hangingPunct="1">
              <a:buFont typeface="+mj-lt"/>
              <a:buAutoNum type="arabicPeriod" startAt="6"/>
            </a:pPr>
            <a:r>
              <a:rPr lang="en-US" altLang="en-US" sz="2400" dirty="0" smtClean="0"/>
              <a:t>Do </a:t>
            </a:r>
            <a:r>
              <a:rPr lang="en-US" altLang="en-US" sz="2400" dirty="0"/>
              <a:t>not discuss, disseminate, describe, or otherwise </a:t>
            </a:r>
            <a:r>
              <a:rPr lang="en-US" altLang="en-US" sz="2400" dirty="0" smtClean="0"/>
              <a:t>reveal </a:t>
            </a:r>
            <a:r>
              <a:rPr lang="en-US" altLang="en-US" sz="2400" dirty="0"/>
              <a:t>anything about any tests to </a:t>
            </a:r>
            <a:r>
              <a:rPr lang="en-US" altLang="en-US" sz="2400" dirty="0" smtClean="0"/>
              <a:t>anyone</a:t>
            </a:r>
            <a:endParaRPr lang="en-US" altLang="en-US" sz="2400" dirty="0"/>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grpSp>
        <p:nvGrpSpPr>
          <p:cNvPr id="3" name="Group 2"/>
          <p:cNvGrpSpPr/>
          <p:nvPr/>
        </p:nvGrpSpPr>
        <p:grpSpPr>
          <a:xfrm>
            <a:off x="2743200" y="2846071"/>
            <a:ext cx="4303454" cy="3753167"/>
            <a:chOff x="2743200" y="2846071"/>
            <a:chExt cx="4303454" cy="3753167"/>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846071"/>
              <a:ext cx="4050323" cy="30377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2895600" y="6045240"/>
              <a:ext cx="4151054" cy="553998"/>
            </a:xfrm>
            <a:prstGeom prst="rect">
              <a:avLst/>
            </a:prstGeom>
            <a:noFill/>
          </p:spPr>
          <p:txBody>
            <a:bodyPr wrap="square" rtlCol="0">
              <a:spAutoFit/>
            </a:bodyPr>
            <a:lstStyle/>
            <a:p>
              <a:r>
                <a:rPr lang="en-US" sz="1200" dirty="0" smtClean="0">
                  <a:hlinkClick r:id="rId4"/>
                </a:rPr>
                <a:t>Talking</a:t>
              </a:r>
              <a:r>
                <a:rPr lang="en-US" sz="1200" dirty="0" smtClean="0"/>
                <a:t> by Harry Metcalf is licensed under </a:t>
              </a:r>
              <a:r>
                <a:rPr lang="en-US" sz="1200" dirty="0" smtClean="0">
                  <a:hlinkClick r:id="rId5"/>
                </a:rPr>
                <a:t>CC BY 2.0</a:t>
              </a:r>
              <a:endParaRPr lang="en-US" sz="1200" dirty="0"/>
            </a:p>
            <a:p>
              <a:endParaRPr lang="en-US" dirty="0"/>
            </a:p>
          </p:txBody>
        </p:sp>
      </p:grpSp>
    </p:spTree>
    <p:extLst>
      <p:ext uri="{BB962C8B-B14F-4D97-AF65-F5344CB8AC3E}">
        <p14:creationId xmlns:p14="http://schemas.microsoft.com/office/powerpoint/2010/main" val="159188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4" name="Content Placeholder 3"/>
          <p:cNvSpPr>
            <a:spLocks noGrp="1"/>
          </p:cNvSpPr>
          <p:nvPr>
            <p:ph sz="half" idx="2"/>
          </p:nvPr>
        </p:nvSpPr>
        <p:spPr>
          <a:xfrm>
            <a:off x="463062" y="1447800"/>
            <a:ext cx="8147538" cy="4983163"/>
          </a:xfrm>
        </p:spPr>
        <p:txBody>
          <a:bodyPr/>
          <a:lstStyle/>
          <a:p>
            <a:pPr marL="457200" indent="-457200" eaLnBrk="1" hangingPunct="1">
              <a:buFont typeface="+mj-lt"/>
              <a:buAutoNum type="arabicPeriod" startAt="7"/>
            </a:pPr>
            <a:r>
              <a:rPr lang="en-US" altLang="en-US" sz="2400" dirty="0" smtClean="0"/>
              <a:t>Do </a:t>
            </a:r>
            <a:r>
              <a:rPr lang="en-US" altLang="en-US" sz="2400" dirty="0"/>
              <a:t>not keep, copy, or reproduce any portion of anything including anything in the TAM</a:t>
            </a:r>
            <a:r>
              <a:rPr lang="en-US" altLang="en-US" sz="2400" dirty="0" smtClean="0"/>
              <a:t>.</a:t>
            </a:r>
            <a:endParaRPr lang="en-US" altLang="en-US" sz="2400" dirty="0"/>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grpSp>
        <p:nvGrpSpPr>
          <p:cNvPr id="3" name="Group 2"/>
          <p:cNvGrpSpPr/>
          <p:nvPr/>
        </p:nvGrpSpPr>
        <p:grpSpPr>
          <a:xfrm>
            <a:off x="2007348" y="2819400"/>
            <a:ext cx="5110254" cy="4038600"/>
            <a:chOff x="2007348" y="2819400"/>
            <a:chExt cx="5110254" cy="40386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348" y="2819400"/>
              <a:ext cx="5110254" cy="34068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2739185" y="6304002"/>
              <a:ext cx="3665630" cy="553998"/>
            </a:xfrm>
            <a:prstGeom prst="rect">
              <a:avLst/>
            </a:prstGeom>
            <a:noFill/>
          </p:spPr>
          <p:txBody>
            <a:bodyPr wrap="square" rtlCol="0">
              <a:spAutoFit/>
            </a:bodyPr>
            <a:lstStyle/>
            <a:p>
              <a:r>
                <a:rPr lang="en-US" sz="1200" dirty="0" smtClean="0">
                  <a:hlinkClick r:id="rId4"/>
                </a:rPr>
                <a:t>Copier</a:t>
              </a:r>
              <a:r>
                <a:rPr lang="en-US" sz="1200" dirty="0" smtClean="0"/>
                <a:t> by Andre W is licensed under </a:t>
              </a:r>
              <a:r>
                <a:rPr lang="en-US" sz="1200" dirty="0" smtClean="0">
                  <a:hlinkClick r:id="rId5"/>
                </a:rPr>
                <a:t>CC BY 2.0</a:t>
              </a:r>
              <a:endParaRPr lang="en-US" sz="1200" dirty="0"/>
            </a:p>
            <a:p>
              <a:endParaRPr lang="en-US" dirty="0"/>
            </a:p>
          </p:txBody>
        </p:sp>
      </p:grpSp>
    </p:spTree>
    <p:extLst>
      <p:ext uri="{BB962C8B-B14F-4D97-AF65-F5344CB8AC3E}">
        <p14:creationId xmlns:p14="http://schemas.microsoft.com/office/powerpoint/2010/main" val="234249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Testing Materials</a:t>
            </a:r>
            <a:endParaRPr lang="en-US" dirty="0"/>
          </a:p>
        </p:txBody>
      </p:sp>
      <p:sp>
        <p:nvSpPr>
          <p:cNvPr id="4" name="Content Placeholder 3"/>
          <p:cNvSpPr>
            <a:spLocks noGrp="1"/>
          </p:cNvSpPr>
          <p:nvPr>
            <p:ph sz="half" idx="2"/>
          </p:nvPr>
        </p:nvSpPr>
        <p:spPr>
          <a:xfrm>
            <a:off x="463062" y="1447800"/>
            <a:ext cx="8071338" cy="4983163"/>
          </a:xfrm>
        </p:spPr>
        <p:txBody>
          <a:bodyPr/>
          <a:lstStyle/>
          <a:p>
            <a:pPr marL="457200" indent="-457200" eaLnBrk="1" hangingPunct="1">
              <a:buFont typeface="+mj-lt"/>
              <a:buAutoNum type="arabicPeriod" startAt="8"/>
            </a:pPr>
            <a:r>
              <a:rPr lang="en-US" altLang="en-US" sz="2400" dirty="0" smtClean="0"/>
              <a:t>Test </a:t>
            </a:r>
            <a:r>
              <a:rPr lang="en-US" altLang="en-US" sz="2400" dirty="0"/>
              <a:t>materials should never, ever, ever leave your sight</a:t>
            </a:r>
            <a:r>
              <a:rPr lang="en-US" altLang="en-US" sz="2400" dirty="0" smtClean="0"/>
              <a:t>.</a:t>
            </a:r>
            <a:endParaRPr lang="en-US" altLang="en-US" sz="2400" dirty="0"/>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10" name="Content Placeholder 2"/>
          <p:cNvSpPr>
            <a:spLocks noGrp="1"/>
          </p:cNvSpPr>
          <p:nvPr>
            <p:ph sz="half" idx="1"/>
          </p:nvPr>
        </p:nvSpPr>
        <p:spPr>
          <a:xfrm>
            <a:off x="4466372" y="3124200"/>
            <a:ext cx="4300171" cy="2401711"/>
          </a:xfrm>
        </p:spPr>
        <p:txBody>
          <a:bodyPr/>
          <a:lstStyle/>
          <a:p>
            <a:r>
              <a:rPr lang="en-US" sz="2000" dirty="0" smtClean="0">
                <a:solidFill>
                  <a:srgbClr val="FFFF00"/>
                </a:solidFill>
              </a:rPr>
              <a:t>Don’t leave on your desk in your classroom</a:t>
            </a:r>
          </a:p>
          <a:p>
            <a:r>
              <a:rPr lang="en-US" sz="2000" dirty="0" smtClean="0">
                <a:solidFill>
                  <a:srgbClr val="FFFF00"/>
                </a:solidFill>
              </a:rPr>
              <a:t>Carry them with you or lock them behind two locks </a:t>
            </a:r>
            <a:r>
              <a:rPr lang="en-US" sz="2000" dirty="0">
                <a:solidFill>
                  <a:srgbClr val="FFFF00"/>
                </a:solidFill>
              </a:rPr>
              <a:t>(</a:t>
            </a:r>
            <a:r>
              <a:rPr lang="en-US" sz="2000" dirty="0" smtClean="0">
                <a:solidFill>
                  <a:srgbClr val="FFFF00"/>
                </a:solidFill>
              </a:rPr>
              <a:t> your door and your file cabinet)</a:t>
            </a:r>
          </a:p>
          <a:p>
            <a:r>
              <a:rPr lang="en-US" sz="2000" dirty="0" smtClean="0">
                <a:solidFill>
                  <a:srgbClr val="FFFF00"/>
                </a:solidFill>
              </a:rPr>
              <a:t>If you carry them with you please don’t leave them at your new location</a:t>
            </a:r>
          </a:p>
        </p:txBody>
      </p:sp>
      <p:grpSp>
        <p:nvGrpSpPr>
          <p:cNvPr id="3" name="Group 2"/>
          <p:cNvGrpSpPr/>
          <p:nvPr/>
        </p:nvGrpSpPr>
        <p:grpSpPr>
          <a:xfrm>
            <a:off x="478865" y="3237089"/>
            <a:ext cx="3665630" cy="3362149"/>
            <a:chOff x="478865" y="3237089"/>
            <a:chExt cx="3665630" cy="3362149"/>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65" y="3237089"/>
              <a:ext cx="3599755" cy="2401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478865" y="5860574"/>
              <a:ext cx="3665630" cy="738664"/>
            </a:xfrm>
            <a:prstGeom prst="rect">
              <a:avLst/>
            </a:prstGeom>
            <a:noFill/>
          </p:spPr>
          <p:txBody>
            <a:bodyPr wrap="square" rtlCol="0">
              <a:spAutoFit/>
            </a:bodyPr>
            <a:lstStyle/>
            <a:p>
              <a:r>
                <a:rPr lang="en-US" sz="1200" dirty="0" smtClean="0">
                  <a:hlinkClick r:id="rId4"/>
                </a:rPr>
                <a:t>Stack of Papers </a:t>
              </a:r>
              <a:r>
                <a:rPr lang="en-US" sz="1200" dirty="0" smtClean="0"/>
                <a:t>by Phillip Wong is licensed under </a:t>
              </a:r>
              <a:r>
                <a:rPr lang="en-US" sz="1200" dirty="0" smtClean="0">
                  <a:hlinkClick r:id="rId5"/>
                </a:rPr>
                <a:t>CC BY 2.0</a:t>
              </a:r>
              <a:endParaRPr lang="en-US" sz="1200" dirty="0"/>
            </a:p>
            <a:p>
              <a:endParaRPr lang="en-US" dirty="0"/>
            </a:p>
          </p:txBody>
        </p:sp>
      </p:grpSp>
    </p:spTree>
    <p:extLst>
      <p:ext uri="{BB962C8B-B14F-4D97-AF65-F5344CB8AC3E}">
        <p14:creationId xmlns:p14="http://schemas.microsoft.com/office/powerpoint/2010/main" val="189254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Shape 1429"/>
          <p:cNvSpPr txBox="1">
            <a:spLocks noGrp="1"/>
          </p:cNvSpPr>
          <p:nvPr>
            <p:ph type="sldNum" idx="12"/>
          </p:nvPr>
        </p:nvSpPr>
        <p:spPr>
          <a:xfrm>
            <a:off x="309045" y="6462995"/>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n-US" sz="1050">
                <a:solidFill>
                  <a:srgbClr val="888888"/>
                </a:solidFill>
                <a:latin typeface="Calibri"/>
                <a:ea typeface="Calibri"/>
                <a:cs typeface="Calibri"/>
                <a:sym typeface="Calibri"/>
              </a:rPr>
              <a:t>27</a:t>
            </a:fld>
            <a:endParaRPr lang="en-US" sz="1050">
              <a:solidFill>
                <a:srgbClr val="888888"/>
              </a:solidFill>
              <a:latin typeface="Calibri"/>
              <a:ea typeface="Calibri"/>
              <a:cs typeface="Calibri"/>
              <a:sym typeface="Calibri"/>
            </a:endParaRPr>
          </a:p>
        </p:txBody>
      </p:sp>
      <p:sp>
        <p:nvSpPr>
          <p:cNvPr id="1430" name="Shape 1430"/>
          <p:cNvSpPr txBox="1">
            <a:spLocks noGrp="1"/>
          </p:cNvSpPr>
          <p:nvPr>
            <p:ph type="body" idx="1"/>
          </p:nvPr>
        </p:nvSpPr>
        <p:spPr>
          <a:xfrm>
            <a:off x="309045" y="1612330"/>
            <a:ext cx="8525393" cy="4788470"/>
          </a:xfrm>
          <a:prstGeom prst="rect">
            <a:avLst/>
          </a:prstGeom>
          <a:noFill/>
          <a:ln>
            <a:noFill/>
          </a:ln>
        </p:spPr>
        <p:txBody>
          <a:bodyPr wrap="square" lIns="91425" tIns="45700" rIns="91425" bIns="45700" anchor="t" anchorCtr="0">
            <a:noAutofit/>
          </a:bodyPr>
          <a:lstStyle/>
          <a:p>
            <a:pPr indent="-342900">
              <a:spcBef>
                <a:spcPts val="0"/>
              </a:spcBef>
              <a:spcAft>
                <a:spcPts val="0"/>
              </a:spcAft>
              <a:buClr>
                <a:schemeClr val="tx1"/>
              </a:buClr>
              <a:buSzPts val="2800"/>
            </a:pPr>
            <a:r>
              <a:rPr lang="en-US" sz="2400" b="1" i="0" u="none" strike="noStrike" cap="none" dirty="0" smtClean="0">
                <a:solidFill>
                  <a:srgbClr val="F8F8F8"/>
                </a:solidFill>
                <a:latin typeface="Calibri"/>
                <a:ea typeface="Calibri"/>
                <a:cs typeface="Calibri"/>
                <a:sym typeface="Calibri"/>
              </a:rPr>
              <a:t>Recommendations </a:t>
            </a:r>
            <a:r>
              <a:rPr lang="en-US" sz="2400" b="1" i="0" u="none" strike="noStrike" cap="none" dirty="0">
                <a:solidFill>
                  <a:srgbClr val="F8F8F8"/>
                </a:solidFill>
                <a:latin typeface="Calibri"/>
                <a:ea typeface="Calibri"/>
                <a:cs typeface="Calibri"/>
                <a:sym typeface="Calibri"/>
              </a:rPr>
              <a:t>for Testing Environment:</a:t>
            </a:r>
          </a:p>
          <a:p>
            <a:pPr marL="800100" marR="0" lvl="1" indent="-342900" algn="l" rtl="0">
              <a:spcBef>
                <a:spcPts val="440"/>
              </a:spcBef>
              <a:spcAft>
                <a:spcPts val="0"/>
              </a:spcAft>
              <a:buClr>
                <a:srgbClr val="F8F8F8"/>
              </a:buClr>
              <a:buSzPts val="2200"/>
              <a:buFont typeface="Arial" panose="020B0604020202020204" pitchFamily="34" charset="0"/>
              <a:buChar char="•"/>
            </a:pPr>
            <a:r>
              <a:rPr lang="en-US" sz="2200" b="0" i="0" u="none" strike="noStrike" cap="none" dirty="0">
                <a:solidFill>
                  <a:srgbClr val="F8F8F8"/>
                </a:solidFill>
                <a:latin typeface="Calibri"/>
                <a:ea typeface="Calibri"/>
                <a:cs typeface="Calibri"/>
                <a:sym typeface="Calibri"/>
              </a:rPr>
              <a:t>Seat students in every other seat</a:t>
            </a:r>
          </a:p>
          <a:p>
            <a:pPr marL="800100" marR="0" lvl="1" indent="-342900" algn="l" rtl="0">
              <a:spcBef>
                <a:spcPts val="440"/>
              </a:spcBef>
              <a:spcAft>
                <a:spcPts val="0"/>
              </a:spcAft>
              <a:buClr>
                <a:srgbClr val="F8F8F8"/>
              </a:buClr>
              <a:buSzPts val="2200"/>
              <a:buFont typeface="Arial" panose="020B0604020202020204" pitchFamily="34" charset="0"/>
              <a:buChar char="•"/>
            </a:pPr>
            <a:r>
              <a:rPr lang="en-US" sz="2200" b="0" i="0" u="none" strike="noStrike" cap="none" dirty="0">
                <a:solidFill>
                  <a:srgbClr val="F8F8F8"/>
                </a:solidFill>
                <a:latin typeface="Calibri"/>
                <a:ea typeface="Calibri"/>
                <a:cs typeface="Calibri"/>
                <a:sym typeface="Calibri"/>
              </a:rPr>
              <a:t>Arrange monitors back-to-back</a:t>
            </a:r>
          </a:p>
          <a:p>
            <a:pPr marL="800100" marR="0" lvl="1" indent="-342900" algn="l" rtl="0">
              <a:spcBef>
                <a:spcPts val="440"/>
              </a:spcBef>
              <a:spcAft>
                <a:spcPts val="0"/>
              </a:spcAft>
              <a:buClr>
                <a:srgbClr val="F8F8F8"/>
              </a:buClr>
              <a:buSzPts val="2200"/>
              <a:buFont typeface="Arial" panose="020B0604020202020204" pitchFamily="34" charset="0"/>
              <a:buChar char="•"/>
            </a:pPr>
            <a:r>
              <a:rPr lang="en-US" sz="2200" b="0" i="0" u="none" strike="noStrike" cap="none" dirty="0">
                <a:solidFill>
                  <a:srgbClr val="F8F8F8"/>
                </a:solidFill>
                <a:latin typeface="Calibri"/>
                <a:ea typeface="Calibri"/>
                <a:cs typeface="Calibri"/>
                <a:sym typeface="Calibri"/>
              </a:rPr>
              <a:t>Seat students back-to-back</a:t>
            </a:r>
          </a:p>
          <a:p>
            <a:pPr marL="800100" marR="0" lvl="1" indent="-342900" algn="l" rtl="0">
              <a:spcBef>
                <a:spcPts val="440"/>
              </a:spcBef>
              <a:spcAft>
                <a:spcPts val="0"/>
              </a:spcAft>
              <a:buClr>
                <a:srgbClr val="F8F8F8"/>
              </a:buClr>
              <a:buSzPts val="2200"/>
              <a:buFont typeface="Arial" panose="020B0604020202020204" pitchFamily="34" charset="0"/>
              <a:buChar char="•"/>
            </a:pPr>
            <a:r>
              <a:rPr lang="en-US" sz="2200" b="0" i="0" u="none" strike="noStrike" cap="none" dirty="0" smtClean="0">
                <a:solidFill>
                  <a:srgbClr val="F8F8F8"/>
                </a:solidFill>
                <a:latin typeface="Calibri"/>
                <a:ea typeface="Calibri"/>
                <a:cs typeface="Calibri"/>
                <a:sym typeface="Calibri"/>
              </a:rPr>
              <a:t>Seat </a:t>
            </a:r>
            <a:r>
              <a:rPr lang="en-US" sz="2200" b="0" i="0" u="none" strike="noStrike" cap="none" dirty="0">
                <a:solidFill>
                  <a:srgbClr val="F8F8F8"/>
                </a:solidFill>
                <a:latin typeface="Calibri"/>
                <a:ea typeface="Calibri"/>
                <a:cs typeface="Calibri"/>
                <a:sym typeface="Calibri"/>
              </a:rPr>
              <a:t>students in widely spaced rows or in every other </a:t>
            </a:r>
            <a:r>
              <a:rPr lang="en-US" sz="2200" b="0" i="0" u="none" strike="noStrike" cap="none" dirty="0" smtClean="0">
                <a:solidFill>
                  <a:srgbClr val="F8F8F8"/>
                </a:solidFill>
                <a:latin typeface="Calibri"/>
                <a:ea typeface="Calibri"/>
                <a:cs typeface="Calibri"/>
                <a:sym typeface="Calibri"/>
              </a:rPr>
              <a:t>row</a:t>
            </a:r>
          </a:p>
          <a:p>
            <a:pPr marL="800100" marR="0" lvl="1" indent="-342900" algn="l" rtl="0">
              <a:spcBef>
                <a:spcPts val="440"/>
              </a:spcBef>
              <a:spcAft>
                <a:spcPts val="0"/>
              </a:spcAft>
              <a:buClr>
                <a:srgbClr val="F8F8F8"/>
              </a:buClr>
              <a:buSzPts val="2200"/>
              <a:buFont typeface="Arial" panose="020B0604020202020204" pitchFamily="34" charset="0"/>
              <a:buChar char="•"/>
            </a:pPr>
            <a:r>
              <a:rPr lang="en-US" sz="2200" b="0" i="0" u="none" strike="noStrike" cap="none" dirty="0" smtClean="0">
                <a:solidFill>
                  <a:srgbClr val="F8F8F8"/>
                </a:solidFill>
                <a:latin typeface="Calibri"/>
                <a:ea typeface="Calibri"/>
                <a:cs typeface="Calibri"/>
                <a:sym typeface="Calibri"/>
              </a:rPr>
              <a:t>Dividers/Barriers between students seated closely together or with large screens</a:t>
            </a:r>
            <a:endParaRPr lang="en-US" sz="2200" dirty="0">
              <a:solidFill>
                <a:srgbClr val="F8F8F8"/>
              </a:solidFill>
            </a:endParaRPr>
          </a:p>
          <a:p>
            <a:pPr marL="800100" marR="0" lvl="1" indent="-342900" algn="l" rtl="0">
              <a:spcBef>
                <a:spcPts val="440"/>
              </a:spcBef>
              <a:spcAft>
                <a:spcPts val="0"/>
              </a:spcAft>
              <a:buClr>
                <a:srgbClr val="F8F8F8"/>
              </a:buClr>
              <a:buSzPts val="2200"/>
              <a:buFont typeface="Arial" panose="020B0604020202020204" pitchFamily="34" charset="0"/>
              <a:buChar char="•"/>
            </a:pPr>
            <a:endParaRPr lang="en-US" b="0" i="0" u="none" strike="noStrike" cap="none" dirty="0" smtClean="0">
              <a:solidFill>
                <a:srgbClr val="F8F8F8"/>
              </a:solidFill>
              <a:latin typeface="Calibri"/>
              <a:ea typeface="Calibri"/>
              <a:cs typeface="Calibri"/>
              <a:sym typeface="Calibri"/>
            </a:endParaRPr>
          </a:p>
          <a:p>
            <a:pPr marL="1143000" marR="0" lvl="2" indent="-228600" algn="l" rtl="0">
              <a:spcBef>
                <a:spcPts val="480"/>
              </a:spcBef>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431" name="Shape 1431"/>
          <p:cNvSpPr txBox="1">
            <a:spLocks noGrp="1"/>
          </p:cNvSpPr>
          <p:nvPr>
            <p:ph type="title"/>
          </p:nvPr>
        </p:nvSpPr>
        <p:spPr>
          <a:xfrm>
            <a:off x="0" y="165059"/>
            <a:ext cx="9144000" cy="537186"/>
          </a:xfrm>
          <a:prstGeom prst="rect">
            <a:avLst/>
          </a:prstGeom>
          <a:noFill/>
          <a:ln>
            <a:noFill/>
          </a:ln>
        </p:spPr>
        <p:txBody>
          <a:bodyPr wrap="square" lIns="91425" tIns="45700" rIns="91425" bIns="45700" anchor="t" anchorCtr="0">
            <a:noAutofit/>
          </a:bodyPr>
          <a:lstStyle/>
          <a:p>
            <a:pPr marL="0" marR="0" lvl="0" indent="-228600" algn="ctr" rtl="0">
              <a:spcBef>
                <a:spcPts val="0"/>
              </a:spcBef>
              <a:buClr>
                <a:schemeClr val="lt1"/>
              </a:buClr>
              <a:buSzPts val="3600"/>
              <a:buFont typeface="Calibri"/>
              <a:buNone/>
            </a:pPr>
            <a:r>
              <a:rPr lang="en-US" sz="4000" b="1" i="0" u="none" strike="noStrike" cap="none" dirty="0" smtClean="0">
                <a:solidFill>
                  <a:schemeClr val="lt1"/>
                </a:solidFill>
                <a:latin typeface="+mj-lt"/>
                <a:ea typeface="Calibri"/>
                <a:cs typeface="Calibri"/>
                <a:sym typeface="Calibri"/>
              </a:rPr>
              <a:t>Recommended Room Setup </a:t>
            </a:r>
            <a:endParaRPr lang="en-US" sz="4000" b="1" i="0" u="none" strike="noStrike" cap="none" dirty="0">
              <a:solidFill>
                <a:schemeClr val="lt1"/>
              </a:solidFill>
              <a:latin typeface="+mj-lt"/>
              <a:ea typeface="Calibri"/>
              <a:cs typeface="Calibri"/>
              <a:sym typeface="Calibri"/>
            </a:endParaRPr>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6" name="Action Button: Home 5" title="Return to Table of Contents Button">
            <a:hlinkClick r:id="rId3"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071753" y="4114800"/>
            <a:ext cx="3724644" cy="2900089"/>
            <a:chOff x="4071753" y="4114800"/>
            <a:chExt cx="3724644" cy="2900089"/>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753" y="4114800"/>
              <a:ext cx="3724644" cy="21300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4130767" y="6276225"/>
              <a:ext cx="3665630" cy="738664"/>
            </a:xfrm>
            <a:prstGeom prst="rect">
              <a:avLst/>
            </a:prstGeom>
            <a:noFill/>
          </p:spPr>
          <p:txBody>
            <a:bodyPr wrap="square" rtlCol="0">
              <a:spAutoFit/>
            </a:bodyPr>
            <a:lstStyle/>
            <a:p>
              <a:r>
                <a:rPr lang="en-US" sz="1200" dirty="0" smtClean="0"/>
                <a:t>Back to School by Phil Roeder is licensed under </a:t>
              </a:r>
              <a:r>
                <a:rPr lang="en-US" sz="1200" dirty="0" smtClean="0">
                  <a:hlinkClick r:id="rId5"/>
                </a:rPr>
                <a:t>CC BY 2.0</a:t>
              </a:r>
              <a:endParaRPr lang="en-US" sz="1200" dirty="0"/>
            </a:p>
            <a:p>
              <a:endParaRPr lang="en-US" dirty="0"/>
            </a:p>
          </p:txBody>
        </p:sp>
      </p:grpSp>
    </p:spTree>
    <p:extLst>
      <p:ext uri="{BB962C8B-B14F-4D97-AF65-F5344CB8AC3E}">
        <p14:creationId xmlns:p14="http://schemas.microsoft.com/office/powerpoint/2010/main" val="14269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0">
                                            <p:txEl>
                                              <p:pRg st="0" end="0"/>
                                            </p:txEl>
                                          </p:spTgt>
                                        </p:tgtEl>
                                        <p:attrNameLst>
                                          <p:attrName>style.visibility</p:attrName>
                                        </p:attrNameLst>
                                      </p:cBhvr>
                                      <p:to>
                                        <p:strVal val="visible"/>
                                      </p:to>
                                    </p:set>
                                    <p:animEffect transition="in" filter="fade">
                                      <p:cBhvr>
                                        <p:cTn id="7" dur="2000"/>
                                        <p:tgtEl>
                                          <p:spTgt spid="143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1430">
                                            <p:txEl>
                                              <p:pRg st="1" end="1"/>
                                            </p:txEl>
                                          </p:spTgt>
                                        </p:tgtEl>
                                        <p:attrNameLst>
                                          <p:attrName>style.visibility</p:attrName>
                                        </p:attrNameLst>
                                      </p:cBhvr>
                                      <p:to>
                                        <p:strVal val="visible"/>
                                      </p:to>
                                    </p:set>
                                    <p:animEffect transition="in" filter="fade">
                                      <p:cBhvr>
                                        <p:cTn id="11" dur="2000"/>
                                        <p:tgtEl>
                                          <p:spTgt spid="1430">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1430">
                                            <p:txEl>
                                              <p:pRg st="2" end="2"/>
                                            </p:txEl>
                                          </p:spTgt>
                                        </p:tgtEl>
                                        <p:attrNameLst>
                                          <p:attrName>style.visibility</p:attrName>
                                        </p:attrNameLst>
                                      </p:cBhvr>
                                      <p:to>
                                        <p:strVal val="visible"/>
                                      </p:to>
                                    </p:set>
                                    <p:animEffect transition="in" filter="fade">
                                      <p:cBhvr>
                                        <p:cTn id="15" dur="2000"/>
                                        <p:tgtEl>
                                          <p:spTgt spid="1430">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500"/>
                                  </p:stCondLst>
                                  <p:childTnLst>
                                    <p:set>
                                      <p:cBhvr>
                                        <p:cTn id="18" dur="1" fill="hold">
                                          <p:stCondLst>
                                            <p:cond delay="0"/>
                                          </p:stCondLst>
                                        </p:cTn>
                                        <p:tgtEl>
                                          <p:spTgt spid="1430">
                                            <p:txEl>
                                              <p:pRg st="3" end="3"/>
                                            </p:txEl>
                                          </p:spTgt>
                                        </p:tgtEl>
                                        <p:attrNameLst>
                                          <p:attrName>style.visibility</p:attrName>
                                        </p:attrNameLst>
                                      </p:cBhvr>
                                      <p:to>
                                        <p:strVal val="visible"/>
                                      </p:to>
                                    </p:set>
                                    <p:animEffect transition="in" filter="fade">
                                      <p:cBhvr>
                                        <p:cTn id="19" dur="2000"/>
                                        <p:tgtEl>
                                          <p:spTgt spid="1430">
                                            <p:txEl>
                                              <p:pRg st="3" end="3"/>
                                            </p:txEl>
                                          </p:spTgt>
                                        </p:tgtEl>
                                      </p:cBhvr>
                                    </p:animEffect>
                                  </p:childTnLst>
                                </p:cTn>
                              </p:par>
                            </p:childTnLst>
                          </p:cTn>
                        </p:par>
                        <p:par>
                          <p:cTn id="20" fill="hold">
                            <p:stCondLst>
                              <p:cond delay="9500"/>
                            </p:stCondLst>
                            <p:childTnLst>
                              <p:par>
                                <p:cTn id="21" presetID="10" presetClass="entr" presetSubtype="0" fill="hold" grpId="0" nodeType="afterEffect">
                                  <p:stCondLst>
                                    <p:cond delay="500"/>
                                  </p:stCondLst>
                                  <p:childTnLst>
                                    <p:set>
                                      <p:cBhvr>
                                        <p:cTn id="22" dur="1" fill="hold">
                                          <p:stCondLst>
                                            <p:cond delay="0"/>
                                          </p:stCondLst>
                                        </p:cTn>
                                        <p:tgtEl>
                                          <p:spTgt spid="1430">
                                            <p:txEl>
                                              <p:pRg st="4" end="4"/>
                                            </p:txEl>
                                          </p:spTgt>
                                        </p:tgtEl>
                                        <p:attrNameLst>
                                          <p:attrName>style.visibility</p:attrName>
                                        </p:attrNameLst>
                                      </p:cBhvr>
                                      <p:to>
                                        <p:strVal val="visible"/>
                                      </p:to>
                                    </p:set>
                                    <p:animEffect transition="in" filter="fade">
                                      <p:cBhvr>
                                        <p:cTn id="23" dur="2000"/>
                                        <p:tgtEl>
                                          <p:spTgt spid="1430">
                                            <p:txEl>
                                              <p:pRg st="4" end="4"/>
                                            </p:txEl>
                                          </p:spTgt>
                                        </p:tgtEl>
                                      </p:cBhvr>
                                    </p:animEffect>
                                  </p:childTnLst>
                                </p:cTn>
                              </p:par>
                            </p:childTnLst>
                          </p:cTn>
                        </p:par>
                        <p:par>
                          <p:cTn id="24" fill="hold">
                            <p:stCondLst>
                              <p:cond delay="12000"/>
                            </p:stCondLst>
                            <p:childTnLst>
                              <p:par>
                                <p:cTn id="25" presetID="10" presetClass="entr" presetSubtype="0" fill="hold" grpId="0" nodeType="afterEffect">
                                  <p:stCondLst>
                                    <p:cond delay="500"/>
                                  </p:stCondLst>
                                  <p:childTnLst>
                                    <p:set>
                                      <p:cBhvr>
                                        <p:cTn id="26" dur="1" fill="hold">
                                          <p:stCondLst>
                                            <p:cond delay="0"/>
                                          </p:stCondLst>
                                        </p:cTn>
                                        <p:tgtEl>
                                          <p:spTgt spid="1430">
                                            <p:txEl>
                                              <p:pRg st="5" end="5"/>
                                            </p:txEl>
                                          </p:spTgt>
                                        </p:tgtEl>
                                        <p:attrNameLst>
                                          <p:attrName>style.visibility</p:attrName>
                                        </p:attrNameLst>
                                      </p:cBhvr>
                                      <p:to>
                                        <p:strVal val="visible"/>
                                      </p:to>
                                    </p:set>
                                    <p:animEffect transition="in" filter="fade">
                                      <p:cBhvr>
                                        <p:cTn id="27" dur="2000"/>
                                        <p:tgtEl>
                                          <p:spTgt spid="14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Shape 1444"/>
          <p:cNvSpPr txBox="1">
            <a:spLocks noGrp="1"/>
          </p:cNvSpPr>
          <p:nvPr>
            <p:ph type="sldNum" idx="12"/>
          </p:nvPr>
        </p:nvSpPr>
        <p:spPr>
          <a:xfrm>
            <a:off x="309045" y="6462995"/>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n-US" sz="1050">
                <a:solidFill>
                  <a:srgbClr val="888888"/>
                </a:solidFill>
                <a:latin typeface="Calibri"/>
                <a:ea typeface="Calibri"/>
                <a:cs typeface="Calibri"/>
                <a:sym typeface="Calibri"/>
              </a:rPr>
              <a:t>28</a:t>
            </a:fld>
            <a:endParaRPr lang="en-US" sz="1050">
              <a:solidFill>
                <a:srgbClr val="888888"/>
              </a:solidFill>
              <a:latin typeface="Calibri"/>
              <a:ea typeface="Calibri"/>
              <a:cs typeface="Calibri"/>
              <a:sym typeface="Calibri"/>
            </a:endParaRPr>
          </a:p>
        </p:txBody>
      </p:sp>
      <p:sp>
        <p:nvSpPr>
          <p:cNvPr id="1445" name="Shape 1445"/>
          <p:cNvSpPr txBox="1">
            <a:spLocks noGrp="1"/>
          </p:cNvSpPr>
          <p:nvPr>
            <p:ph type="body" idx="1"/>
          </p:nvPr>
        </p:nvSpPr>
        <p:spPr>
          <a:xfrm>
            <a:off x="205155" y="1622320"/>
            <a:ext cx="8381999" cy="5023237"/>
          </a:xfrm>
          <a:prstGeom prst="rect">
            <a:avLst/>
          </a:prstGeom>
          <a:noFill/>
          <a:ln>
            <a:noFill/>
          </a:ln>
        </p:spPr>
        <p:txBody>
          <a:bodyPr wrap="square" lIns="91425" tIns="45700" rIns="91425" bIns="45700" anchor="t" anchorCtr="0">
            <a:noAutofit/>
          </a:bodyPr>
          <a:lstStyle/>
          <a:p>
            <a:pPr marL="461962" marR="0" lvl="0" indent="-342900" algn="l" rtl="0">
              <a:spcBef>
                <a:spcPts val="0"/>
              </a:spcBef>
              <a:spcAft>
                <a:spcPts val="0"/>
              </a:spcAft>
              <a:buClr>
                <a:schemeClr val="tx1"/>
              </a:buClr>
              <a:buSzPts val="2000"/>
              <a:buFont typeface="Arial" panose="020B0604020202020204" pitchFamily="34" charset="0"/>
              <a:buChar char="•"/>
            </a:pPr>
            <a:r>
              <a:rPr lang="en-US" sz="2600" b="0" i="0" u="none" strike="noStrike" cap="none" dirty="0" smtClean="0">
                <a:solidFill>
                  <a:srgbClr val="F8F8F8"/>
                </a:solidFill>
                <a:sym typeface="Calibri"/>
              </a:rPr>
              <a:t>Cell phones and other electronic devices may not be used in the testing environment by students, TAs, or monitors.</a:t>
            </a:r>
          </a:p>
          <a:p>
            <a:pPr marL="862012" lvl="1" indent="-342900">
              <a:spcBef>
                <a:spcPts val="0"/>
              </a:spcBef>
              <a:spcAft>
                <a:spcPts val="0"/>
              </a:spcAft>
              <a:buClr>
                <a:schemeClr val="tx1"/>
              </a:buClr>
              <a:buFont typeface="Arial" panose="020B0604020202020204" pitchFamily="34" charset="0"/>
              <a:buChar char="•"/>
            </a:pPr>
            <a:r>
              <a:rPr lang="en-US" sz="2600" dirty="0" smtClean="0">
                <a:solidFill>
                  <a:srgbClr val="FFFF00"/>
                </a:solidFill>
              </a:rPr>
              <a:t>TA’s may not use a device to read testing directions</a:t>
            </a:r>
            <a:endParaRPr lang="en-US" sz="2600" b="0" i="0" u="none" strike="noStrike" cap="none" dirty="0" smtClean="0">
              <a:solidFill>
                <a:srgbClr val="FFFF00"/>
              </a:solidFill>
              <a:sym typeface="Calibri"/>
            </a:endParaRPr>
          </a:p>
          <a:p>
            <a:pPr marL="461962" marR="0" lvl="0" indent="-342900" algn="l" rtl="0">
              <a:spcBef>
                <a:spcPts val="0"/>
              </a:spcBef>
              <a:spcAft>
                <a:spcPts val="0"/>
              </a:spcAft>
              <a:buClr>
                <a:schemeClr val="tx1"/>
              </a:buClr>
              <a:buSzPts val="2000"/>
              <a:buFont typeface="Arial" panose="020B0604020202020204" pitchFamily="34" charset="0"/>
              <a:buChar char="•"/>
            </a:pPr>
            <a:endParaRPr lang="en-US" sz="2600" b="0" i="0" u="none" strike="noStrike" cap="none" dirty="0" smtClean="0">
              <a:solidFill>
                <a:srgbClr val="F8F8F8"/>
              </a:solidFill>
              <a:sym typeface="Calibri"/>
            </a:endParaRPr>
          </a:p>
          <a:p>
            <a:pPr marL="461962" marR="0" lvl="0" indent="-342900" algn="l" rtl="0">
              <a:spcBef>
                <a:spcPts val="400"/>
              </a:spcBef>
              <a:spcAft>
                <a:spcPts val="0"/>
              </a:spcAft>
              <a:buClr>
                <a:schemeClr val="tx1"/>
              </a:buClr>
              <a:buSzPts val="2000"/>
              <a:buFont typeface="Arial" panose="020B0604020202020204" pitchFamily="34" charset="0"/>
              <a:buChar char="•"/>
            </a:pPr>
            <a:r>
              <a:rPr lang="en-US" sz="2600" b="0" i="0" u="none" strike="noStrike" cap="none" dirty="0" smtClean="0">
                <a:solidFill>
                  <a:srgbClr val="F8F8F8"/>
                </a:solidFill>
                <a:sym typeface="Calibri"/>
              </a:rPr>
              <a:t>School Test Coordinators and Technology Support may use cell phones.</a:t>
            </a:r>
          </a:p>
          <a:p>
            <a:pPr marL="461962" marR="0" lvl="0" indent="-342900" algn="l" rtl="0">
              <a:spcBef>
                <a:spcPts val="400"/>
              </a:spcBef>
              <a:spcAft>
                <a:spcPts val="0"/>
              </a:spcAft>
              <a:buClr>
                <a:schemeClr val="tx1"/>
              </a:buClr>
              <a:buSzPts val="2000"/>
              <a:buFont typeface="Arial" panose="020B0604020202020204" pitchFamily="34" charset="0"/>
              <a:buChar char="•"/>
            </a:pPr>
            <a:endParaRPr lang="en-US" sz="2600" b="0" i="0" u="none" strike="noStrike" cap="none" dirty="0" smtClean="0">
              <a:solidFill>
                <a:srgbClr val="F8F8F8"/>
              </a:solidFill>
              <a:sym typeface="Calibri"/>
            </a:endParaRPr>
          </a:p>
          <a:p>
            <a:pPr marL="461962" marR="0" lvl="0" indent="-342900" algn="l" rtl="0">
              <a:spcBef>
                <a:spcPts val="400"/>
              </a:spcBef>
              <a:spcAft>
                <a:spcPts val="0"/>
              </a:spcAft>
              <a:buClr>
                <a:schemeClr val="tx1"/>
              </a:buClr>
              <a:buSzPts val="2000"/>
              <a:buFont typeface="Arial" panose="020B0604020202020204" pitchFamily="34" charset="0"/>
              <a:buChar char="•"/>
            </a:pPr>
            <a:r>
              <a:rPr lang="en-US" sz="2600" b="0" i="0" u="none" strike="noStrike" cap="none" dirty="0" smtClean="0">
                <a:solidFill>
                  <a:srgbClr val="F8F8F8"/>
                </a:solidFill>
                <a:sym typeface="Calibri"/>
              </a:rPr>
              <a:t>If a student or students’ testing device(s) experiences technical problems that prevent the student(s) from normal continuation of testing, the test administrator must alert the </a:t>
            </a:r>
            <a:r>
              <a:rPr lang="en-US" sz="2600" dirty="0" smtClean="0">
                <a:solidFill>
                  <a:srgbClr val="F8F8F8"/>
                </a:solidFill>
              </a:rPr>
              <a:t>school test coordinator</a:t>
            </a:r>
            <a:r>
              <a:rPr lang="en-US" sz="2600" b="0" i="0" u="none" strike="noStrike" cap="none" dirty="0" smtClean="0">
                <a:solidFill>
                  <a:srgbClr val="F8F8F8"/>
                </a:solidFill>
                <a:sym typeface="Calibri"/>
              </a:rPr>
              <a:t>.</a:t>
            </a:r>
          </a:p>
        </p:txBody>
      </p:sp>
      <p:sp>
        <p:nvSpPr>
          <p:cNvPr id="1446" name="Shape 1446"/>
          <p:cNvSpPr txBox="1">
            <a:spLocks noGrp="1"/>
          </p:cNvSpPr>
          <p:nvPr>
            <p:ph type="title"/>
          </p:nvPr>
        </p:nvSpPr>
        <p:spPr>
          <a:xfrm>
            <a:off x="-1" y="301014"/>
            <a:ext cx="9143999" cy="537186"/>
          </a:xfrm>
          <a:prstGeom prst="rect">
            <a:avLst/>
          </a:prstGeom>
          <a:noFill/>
          <a:ln>
            <a:noFill/>
          </a:ln>
        </p:spPr>
        <p:txBody>
          <a:bodyPr wrap="square" lIns="91425" tIns="45700" rIns="91425" bIns="45700" anchor="t" anchorCtr="0">
            <a:noAutofit/>
          </a:bodyPr>
          <a:lstStyle/>
          <a:p>
            <a:pPr marL="0" marR="0" lvl="0" indent="-228600" algn="ctr" rtl="0">
              <a:spcBef>
                <a:spcPts val="0"/>
              </a:spcBef>
              <a:buClr>
                <a:schemeClr val="lt1"/>
              </a:buClr>
              <a:buSzPts val="3600"/>
              <a:buFont typeface="Calibri"/>
              <a:buNone/>
            </a:pPr>
            <a:r>
              <a:rPr lang="en-US" sz="4000" b="1" i="0" u="none" strike="noStrike" cap="none" dirty="0">
                <a:solidFill>
                  <a:schemeClr val="lt1"/>
                </a:solidFill>
                <a:latin typeface="+mj-lt"/>
                <a:ea typeface="Calibri"/>
                <a:cs typeface="Calibri"/>
                <a:sym typeface="Calibri"/>
              </a:rPr>
              <a:t>Cell Phones and </a:t>
            </a:r>
            <a:r>
              <a:rPr lang="en-US" sz="4000" b="1" i="0" u="none" strike="noStrike" cap="none" dirty="0" smtClean="0">
                <a:solidFill>
                  <a:schemeClr val="lt1"/>
                </a:solidFill>
                <a:latin typeface="+mj-lt"/>
                <a:ea typeface="Calibri"/>
                <a:cs typeface="Calibri"/>
                <a:sym typeface="Calibri"/>
              </a:rPr>
              <a:t>Electronic Devices</a:t>
            </a:r>
            <a:endParaRPr lang="en-US" sz="4000" b="1" i="0" u="none" strike="noStrike" cap="none" dirty="0">
              <a:solidFill>
                <a:schemeClr val="lt1"/>
              </a:solidFill>
              <a:latin typeface="+mj-lt"/>
              <a:ea typeface="Calibri"/>
              <a:cs typeface="Calibri"/>
              <a:sym typeface="Calibri"/>
            </a:endParaRPr>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6" name="Action Button: Home 5" title="Return to Table of Contents Button">
            <a:hlinkClick r:id="rId3" action="ppaction://hlinksldjump" highlightClick="1"/>
          </p:cNvPr>
          <p:cNvSpPr/>
          <p:nvPr/>
        </p:nvSpPr>
        <p:spPr>
          <a:xfrm>
            <a:off x="8382000" y="59436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5">
                                            <p:txEl>
                                              <p:pRg st="0" end="0"/>
                                            </p:txEl>
                                          </p:spTgt>
                                        </p:tgtEl>
                                        <p:attrNameLst>
                                          <p:attrName>style.visibility</p:attrName>
                                        </p:attrNameLst>
                                      </p:cBhvr>
                                      <p:to>
                                        <p:strVal val="visible"/>
                                      </p:to>
                                    </p:set>
                                    <p:animEffect transition="in" filter="fade">
                                      <p:cBhvr>
                                        <p:cTn id="7" dur="2000"/>
                                        <p:tgtEl>
                                          <p:spTgt spid="1445">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445">
                                            <p:txEl>
                                              <p:pRg st="1" end="1"/>
                                            </p:txEl>
                                          </p:spTgt>
                                        </p:tgtEl>
                                        <p:attrNameLst>
                                          <p:attrName>style.visibility</p:attrName>
                                        </p:attrNameLst>
                                      </p:cBhvr>
                                      <p:to>
                                        <p:strVal val="visible"/>
                                      </p:to>
                                    </p:set>
                                    <p:animEffect transition="in" filter="fade">
                                      <p:cBhvr>
                                        <p:cTn id="10" dur="2000"/>
                                        <p:tgtEl>
                                          <p:spTgt spid="144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45">
                                            <p:txEl>
                                              <p:pRg st="3" end="3"/>
                                            </p:txEl>
                                          </p:spTgt>
                                        </p:tgtEl>
                                        <p:attrNameLst>
                                          <p:attrName>style.visibility</p:attrName>
                                        </p:attrNameLst>
                                      </p:cBhvr>
                                      <p:to>
                                        <p:strVal val="visible"/>
                                      </p:to>
                                    </p:set>
                                    <p:animEffect transition="in" filter="fade">
                                      <p:cBhvr>
                                        <p:cTn id="15" dur="2000"/>
                                        <p:tgtEl>
                                          <p:spTgt spid="144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45">
                                            <p:txEl>
                                              <p:pRg st="5" end="5"/>
                                            </p:txEl>
                                          </p:spTgt>
                                        </p:tgtEl>
                                        <p:attrNameLst>
                                          <p:attrName>style.visibility</p:attrName>
                                        </p:attrNameLst>
                                      </p:cBhvr>
                                      <p:to>
                                        <p:strVal val="visible"/>
                                      </p:to>
                                    </p:set>
                                    <p:animEffect transition="in" filter="fade">
                                      <p:cBhvr>
                                        <p:cTn id="20" dur="2000"/>
                                        <p:tgtEl>
                                          <p:spTgt spid="14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Shape 1436"/>
          <p:cNvSpPr txBox="1">
            <a:spLocks noGrp="1"/>
          </p:cNvSpPr>
          <p:nvPr>
            <p:ph type="sldNum" idx="12"/>
          </p:nvPr>
        </p:nvSpPr>
        <p:spPr>
          <a:xfrm>
            <a:off x="309045" y="6462995"/>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n-US" sz="1050">
                <a:solidFill>
                  <a:srgbClr val="888888"/>
                </a:solidFill>
                <a:latin typeface="Calibri"/>
                <a:ea typeface="Calibri"/>
                <a:cs typeface="Calibri"/>
                <a:sym typeface="Calibri"/>
              </a:rPr>
              <a:t>29</a:t>
            </a:fld>
            <a:endParaRPr lang="en-US" sz="1050">
              <a:solidFill>
                <a:srgbClr val="888888"/>
              </a:solidFill>
              <a:latin typeface="Calibri"/>
              <a:ea typeface="Calibri"/>
              <a:cs typeface="Calibri"/>
              <a:sym typeface="Calibri"/>
            </a:endParaRPr>
          </a:p>
        </p:txBody>
      </p:sp>
      <p:sp>
        <p:nvSpPr>
          <p:cNvPr id="1437" name="Shape 1437"/>
          <p:cNvSpPr txBox="1">
            <a:spLocks noGrp="1"/>
          </p:cNvSpPr>
          <p:nvPr>
            <p:ph type="body" idx="1"/>
          </p:nvPr>
        </p:nvSpPr>
        <p:spPr>
          <a:xfrm>
            <a:off x="309050" y="1524000"/>
            <a:ext cx="8682600" cy="5109600"/>
          </a:xfrm>
          <a:prstGeom prst="rect">
            <a:avLst/>
          </a:prstGeom>
          <a:noFill/>
          <a:ln>
            <a:noFill/>
          </a:ln>
        </p:spPr>
        <p:txBody>
          <a:bodyPr wrap="square" lIns="91425" tIns="45700" rIns="91425" bIns="45700" anchor="t" anchorCtr="0">
            <a:noAutofit/>
          </a:bodyPr>
          <a:lstStyle/>
          <a:p>
            <a:pPr marL="355600" marR="0" lvl="0" indent="-342900" algn="l" rtl="0">
              <a:spcBef>
                <a:spcPts val="0"/>
              </a:spcBef>
              <a:spcAft>
                <a:spcPts val="0"/>
              </a:spcAft>
              <a:buClr>
                <a:schemeClr val="tx1"/>
              </a:buClr>
              <a:buSzPts val="2400"/>
              <a:buFont typeface="Arial" panose="020B0604020202020204" pitchFamily="34" charset="0"/>
              <a:buChar char="•"/>
            </a:pPr>
            <a:r>
              <a:rPr lang="en-US" sz="2400" dirty="0">
                <a:solidFill>
                  <a:srgbClr val="F8F8F8"/>
                </a:solidFill>
              </a:rPr>
              <a:t>Test administrators must follow the closeout protocol detailed in the TAM for each </a:t>
            </a:r>
            <a:r>
              <a:rPr lang="en-US" sz="2400" dirty="0" smtClean="0">
                <a:solidFill>
                  <a:srgbClr val="F8F8F8"/>
                </a:solidFill>
              </a:rPr>
              <a:t>student.</a:t>
            </a:r>
          </a:p>
          <a:p>
            <a:pPr marL="355600" marR="0" lvl="0" indent="-342900" algn="l" rtl="0">
              <a:spcBef>
                <a:spcPts val="0"/>
              </a:spcBef>
              <a:spcAft>
                <a:spcPts val="0"/>
              </a:spcAft>
              <a:buClr>
                <a:schemeClr val="tx1"/>
              </a:buClr>
              <a:buSzPts val="2400"/>
              <a:buFont typeface="Arial" panose="020B0604020202020204" pitchFamily="34" charset="0"/>
              <a:buChar char="•"/>
            </a:pPr>
            <a:endParaRPr lang="en-US" sz="2400" dirty="0">
              <a:solidFill>
                <a:srgbClr val="F8F8F8"/>
              </a:solidFill>
            </a:endParaRPr>
          </a:p>
          <a:p>
            <a:pPr marL="355600" indent="-342900">
              <a:spcBef>
                <a:spcPts val="520"/>
              </a:spcBef>
              <a:spcAft>
                <a:spcPts val="0"/>
              </a:spcAft>
              <a:buClr>
                <a:schemeClr val="tx1"/>
              </a:buClr>
              <a:buSzPts val="2400"/>
              <a:buFont typeface="Arial" panose="020B0604020202020204" pitchFamily="34" charset="0"/>
              <a:buChar char="•"/>
            </a:pPr>
            <a:r>
              <a:rPr lang="en-US" sz="2400" dirty="0">
                <a:solidFill>
                  <a:srgbClr val="F8F8F8"/>
                </a:solidFill>
              </a:rPr>
              <a:t>Test materials must be collected by the test administrator </a:t>
            </a:r>
            <a:r>
              <a:rPr lang="en-US" sz="2400" u="sng" dirty="0">
                <a:solidFill>
                  <a:srgbClr val="F8F8F8"/>
                </a:solidFill>
              </a:rPr>
              <a:t>prior</a:t>
            </a:r>
            <a:r>
              <a:rPr lang="en-US" sz="2400" dirty="0">
                <a:solidFill>
                  <a:srgbClr val="F8F8F8"/>
                </a:solidFill>
              </a:rPr>
              <a:t> to the student receiving any other materials</a:t>
            </a:r>
            <a:r>
              <a:rPr lang="en-US" sz="2400" dirty="0" smtClean="0">
                <a:solidFill>
                  <a:srgbClr val="F8F8F8"/>
                </a:solidFill>
              </a:rPr>
              <a:t>.</a:t>
            </a:r>
          </a:p>
          <a:p>
            <a:pPr marL="355600" indent="-342900">
              <a:spcBef>
                <a:spcPts val="520"/>
              </a:spcBef>
              <a:spcAft>
                <a:spcPts val="0"/>
              </a:spcAft>
              <a:buClr>
                <a:schemeClr val="tx1"/>
              </a:buClr>
              <a:buSzPts val="2400"/>
              <a:buFont typeface="Arial" panose="020B0604020202020204" pitchFamily="34" charset="0"/>
              <a:buChar char="•"/>
            </a:pPr>
            <a:endParaRPr lang="en-US" sz="2400" dirty="0">
              <a:solidFill>
                <a:srgbClr val="F8F8F8"/>
              </a:solidFill>
            </a:endParaRPr>
          </a:p>
          <a:p>
            <a:pPr marL="355600" marR="0" lvl="0" indent="-342900" algn="l" rtl="0">
              <a:spcBef>
                <a:spcPts val="520"/>
              </a:spcBef>
              <a:spcAft>
                <a:spcPts val="0"/>
              </a:spcAft>
              <a:buClr>
                <a:schemeClr val="tx1"/>
              </a:buClr>
              <a:buSzPts val="2400"/>
              <a:buFont typeface="Arial" panose="020B0604020202020204" pitchFamily="34" charset="0"/>
              <a:buChar char="•"/>
            </a:pPr>
            <a:r>
              <a:rPr lang="en-US" sz="2400" b="0" i="0" u="none" strike="noStrike" cap="none" dirty="0" smtClean="0">
                <a:solidFill>
                  <a:schemeClr val="tx1"/>
                </a:solidFill>
                <a:latin typeface="Calibri"/>
                <a:ea typeface="Calibri"/>
                <a:cs typeface="Calibri"/>
                <a:sym typeface="Calibri"/>
              </a:rPr>
              <a:t>Test </a:t>
            </a:r>
            <a:r>
              <a:rPr lang="en-US" sz="2400" b="0" i="0" u="none" strike="noStrike" cap="none" dirty="0">
                <a:solidFill>
                  <a:schemeClr val="tx1"/>
                </a:solidFill>
                <a:latin typeface="Calibri"/>
                <a:ea typeface="Calibri"/>
                <a:cs typeface="Calibri"/>
                <a:sym typeface="Calibri"/>
              </a:rPr>
              <a:t>administrators may dismiss </a:t>
            </a:r>
            <a:r>
              <a:rPr lang="en-US" sz="2400" b="0" i="0" u="none" strike="noStrike" cap="none" dirty="0" smtClean="0">
                <a:solidFill>
                  <a:schemeClr val="tx1"/>
                </a:solidFill>
                <a:latin typeface="Calibri"/>
                <a:ea typeface="Calibri"/>
                <a:cs typeface="Calibri"/>
                <a:sym typeface="Calibri"/>
              </a:rPr>
              <a:t>students </a:t>
            </a:r>
            <a:r>
              <a:rPr lang="en-US" sz="2400" b="0" i="0" u="none" strike="noStrike" cap="none" dirty="0">
                <a:solidFill>
                  <a:schemeClr val="tx1"/>
                </a:solidFill>
                <a:latin typeface="Calibri"/>
                <a:ea typeface="Calibri"/>
                <a:cs typeface="Calibri"/>
                <a:sym typeface="Calibri"/>
              </a:rPr>
              <a:t>or students may sit quietly or read books/complete activities </a:t>
            </a:r>
            <a:r>
              <a:rPr lang="en-US" sz="2400" b="0" i="0" u="sng" strike="noStrike" cap="none" dirty="0">
                <a:solidFill>
                  <a:schemeClr val="tx1"/>
                </a:solidFill>
                <a:latin typeface="Calibri"/>
                <a:ea typeface="Calibri"/>
                <a:cs typeface="Calibri"/>
                <a:sym typeface="Calibri"/>
              </a:rPr>
              <a:t>not related</a:t>
            </a:r>
            <a:r>
              <a:rPr lang="en-US" sz="2400" b="0" i="0" u="none" strike="noStrike" cap="none" dirty="0">
                <a:solidFill>
                  <a:schemeClr val="tx1"/>
                </a:solidFill>
                <a:latin typeface="Calibri"/>
                <a:ea typeface="Calibri"/>
                <a:cs typeface="Calibri"/>
                <a:sym typeface="Calibri"/>
              </a:rPr>
              <a:t> to the assessed subject.</a:t>
            </a:r>
          </a:p>
          <a:p>
            <a:pPr marL="800100" marR="0" lvl="1" indent="-342900" algn="l" rtl="0">
              <a:spcBef>
                <a:spcPts val="440"/>
              </a:spcBef>
              <a:spcAft>
                <a:spcPts val="0"/>
              </a:spcAft>
              <a:buClr>
                <a:schemeClr val="tx1"/>
              </a:buClr>
              <a:buSzPts val="2200"/>
              <a:buFont typeface="Arial" panose="020B0604020202020204" pitchFamily="34" charset="0"/>
              <a:buChar char="•"/>
            </a:pPr>
            <a:r>
              <a:rPr lang="en-US" sz="2200" b="1" i="1" u="none" strike="noStrike" cap="none" dirty="0">
                <a:solidFill>
                  <a:schemeClr val="tx1"/>
                </a:solidFill>
                <a:latin typeface="Calibri"/>
                <a:ea typeface="Calibri"/>
                <a:cs typeface="Calibri"/>
                <a:sym typeface="Calibri"/>
              </a:rPr>
              <a:t>Examples</a:t>
            </a:r>
            <a:r>
              <a:rPr lang="en-US" sz="2200" b="0" i="0" u="none" strike="noStrike" cap="none" dirty="0">
                <a:solidFill>
                  <a:schemeClr val="tx1"/>
                </a:solidFill>
                <a:latin typeface="Calibri"/>
                <a:ea typeface="Calibri"/>
                <a:cs typeface="Calibri"/>
                <a:sym typeface="Calibri"/>
              </a:rPr>
              <a:t>: Crossword puzzle after math; Sudoku puzzle after </a:t>
            </a:r>
            <a:r>
              <a:rPr lang="en-US" sz="2200" b="0" i="0" u="none" strike="noStrike" cap="none" dirty="0" smtClean="0">
                <a:solidFill>
                  <a:schemeClr val="tx1"/>
                </a:solidFill>
                <a:latin typeface="Calibri"/>
                <a:ea typeface="Calibri"/>
                <a:cs typeface="Calibri"/>
                <a:sym typeface="Calibri"/>
              </a:rPr>
              <a:t>ELA</a:t>
            </a:r>
          </a:p>
          <a:p>
            <a:pPr marL="800100" marR="0" lvl="1" indent="-342900" algn="l" rtl="0">
              <a:spcBef>
                <a:spcPts val="440"/>
              </a:spcBef>
              <a:spcAft>
                <a:spcPts val="0"/>
              </a:spcAft>
              <a:buClr>
                <a:schemeClr val="tx1"/>
              </a:buClr>
              <a:buSzPts val="2200"/>
              <a:buFont typeface="Arial" panose="020B0604020202020204" pitchFamily="34" charset="0"/>
              <a:buChar char="•"/>
            </a:pPr>
            <a:r>
              <a:rPr lang="en-US" sz="2400" b="0" i="0" u="none" strike="noStrike" cap="none" dirty="0" smtClean="0">
                <a:solidFill>
                  <a:srgbClr val="F8F8F8"/>
                </a:solidFill>
                <a:latin typeface="Calibri"/>
                <a:ea typeface="Calibri"/>
                <a:cs typeface="Calibri"/>
                <a:sym typeface="Calibri"/>
              </a:rPr>
              <a:t>Students may not use electronic devices for these activities</a:t>
            </a:r>
            <a:endParaRPr sz="2600" b="0" i="0" u="none" strike="noStrike" cap="none" dirty="0">
              <a:solidFill>
                <a:schemeClr val="dk1"/>
              </a:solidFill>
              <a:latin typeface="Calibri"/>
              <a:ea typeface="Calibri"/>
              <a:cs typeface="Calibri"/>
              <a:sym typeface="Calibri"/>
            </a:endParaRPr>
          </a:p>
          <a:p>
            <a:pPr marL="742950" marR="0" lvl="1" indent="-285750" algn="l" rtl="0">
              <a:spcBef>
                <a:spcPts val="44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520"/>
              </a:spcBef>
              <a:spcAft>
                <a:spcPts val="0"/>
              </a:spcAft>
              <a:buClr>
                <a:schemeClr val="dk1"/>
              </a:buClr>
              <a:buSzPts val="2600"/>
              <a:buFont typeface="Arial"/>
              <a:buNone/>
            </a:pPr>
            <a:endParaRPr sz="2600" b="0" i="0" u="none" strike="noStrike" cap="none" dirty="0">
              <a:solidFill>
                <a:schemeClr val="dk1"/>
              </a:solidFill>
              <a:latin typeface="Calibri"/>
              <a:ea typeface="Calibri"/>
              <a:cs typeface="Calibri"/>
              <a:sym typeface="Calibri"/>
            </a:endParaRPr>
          </a:p>
          <a:p>
            <a:pPr marL="342900" marR="0" lvl="0" indent="-342900" algn="l" rtl="0">
              <a:spcBef>
                <a:spcPts val="520"/>
              </a:spcBef>
              <a:buClr>
                <a:schemeClr val="dk1"/>
              </a:buClr>
              <a:buSzPts val="2600"/>
              <a:buFont typeface="Arial"/>
              <a:buNone/>
            </a:pPr>
            <a:endParaRPr sz="2600" b="0" i="0" u="none" strike="noStrike" cap="none" dirty="0">
              <a:solidFill>
                <a:schemeClr val="dk1"/>
              </a:solidFill>
              <a:latin typeface="Calibri"/>
              <a:ea typeface="Calibri"/>
              <a:cs typeface="Calibri"/>
              <a:sym typeface="Calibri"/>
            </a:endParaRPr>
          </a:p>
        </p:txBody>
      </p:sp>
      <p:sp>
        <p:nvSpPr>
          <p:cNvPr id="1438" name="Shape 1438"/>
          <p:cNvSpPr txBox="1">
            <a:spLocks noGrp="1"/>
          </p:cNvSpPr>
          <p:nvPr>
            <p:ph type="title"/>
          </p:nvPr>
        </p:nvSpPr>
        <p:spPr>
          <a:xfrm>
            <a:off x="0" y="165046"/>
            <a:ext cx="9144000" cy="794400"/>
          </a:xfrm>
          <a:prstGeom prst="rect">
            <a:avLst/>
          </a:prstGeom>
          <a:noFill/>
          <a:ln>
            <a:noFill/>
          </a:ln>
        </p:spPr>
        <p:txBody>
          <a:bodyPr wrap="square" lIns="91425" tIns="45700" rIns="91425" bIns="45700" anchor="t" anchorCtr="0">
            <a:noAutofit/>
          </a:bodyPr>
          <a:lstStyle/>
          <a:p>
            <a:pPr marL="0" marR="0" lvl="0" indent="-133350" algn="ctr" rtl="0">
              <a:spcBef>
                <a:spcPts val="0"/>
              </a:spcBef>
              <a:buClr>
                <a:schemeClr val="lt1"/>
              </a:buClr>
              <a:buSzPts val="2100"/>
              <a:buFont typeface="Calibri"/>
              <a:buNone/>
            </a:pPr>
            <a:r>
              <a:rPr lang="en-US" sz="4000" b="1" i="0" u="none" strike="noStrike" cap="none" dirty="0" smtClean="0">
                <a:solidFill>
                  <a:schemeClr val="lt1"/>
                </a:solidFill>
                <a:latin typeface="+mj-lt"/>
                <a:sym typeface="Calibri"/>
              </a:rPr>
              <a:t>Closeout Procedures</a:t>
            </a:r>
            <a:endParaRPr lang="en-US" sz="4000" b="1" i="0" u="none" strike="noStrike" cap="none" dirty="0">
              <a:solidFill>
                <a:schemeClr val="lt1"/>
              </a:solidFill>
              <a:latin typeface="+mj-lt"/>
              <a:sym typeface="Calibri"/>
            </a:endParaRPr>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6" name="Action Button: Home 5" title="Return to Table of Contents Button">
            <a:hlinkClick r:id="rId3"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0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7">
                                            <p:txEl>
                                              <p:pRg st="0" end="0"/>
                                            </p:txEl>
                                          </p:spTgt>
                                        </p:tgtEl>
                                        <p:attrNameLst>
                                          <p:attrName>style.visibility</p:attrName>
                                        </p:attrNameLst>
                                      </p:cBhvr>
                                      <p:to>
                                        <p:strVal val="visible"/>
                                      </p:to>
                                    </p:set>
                                    <p:animEffect transition="in" filter="fade">
                                      <p:cBhvr>
                                        <p:cTn id="7" dur="2000"/>
                                        <p:tgtEl>
                                          <p:spTgt spid="1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7">
                                            <p:txEl>
                                              <p:pRg st="2" end="2"/>
                                            </p:txEl>
                                          </p:spTgt>
                                        </p:tgtEl>
                                        <p:attrNameLst>
                                          <p:attrName>style.visibility</p:attrName>
                                        </p:attrNameLst>
                                      </p:cBhvr>
                                      <p:to>
                                        <p:strVal val="visible"/>
                                      </p:to>
                                    </p:set>
                                    <p:animEffect transition="in" filter="fade">
                                      <p:cBhvr>
                                        <p:cTn id="12" dur="2000"/>
                                        <p:tgtEl>
                                          <p:spTgt spid="14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7">
                                            <p:txEl>
                                              <p:pRg st="4" end="4"/>
                                            </p:txEl>
                                          </p:spTgt>
                                        </p:tgtEl>
                                        <p:attrNameLst>
                                          <p:attrName>style.visibility</p:attrName>
                                        </p:attrNameLst>
                                      </p:cBhvr>
                                      <p:to>
                                        <p:strVal val="visible"/>
                                      </p:to>
                                    </p:set>
                                    <p:animEffect transition="in" filter="fade">
                                      <p:cBhvr>
                                        <p:cTn id="17" dur="2000"/>
                                        <p:tgtEl>
                                          <p:spTgt spid="1437">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7">
                                            <p:txEl>
                                              <p:pRg st="5" end="5"/>
                                            </p:txEl>
                                          </p:spTgt>
                                        </p:tgtEl>
                                        <p:attrNameLst>
                                          <p:attrName>style.visibility</p:attrName>
                                        </p:attrNameLst>
                                      </p:cBhvr>
                                      <p:to>
                                        <p:strVal val="visible"/>
                                      </p:to>
                                    </p:set>
                                    <p:animEffect transition="in" filter="fade">
                                      <p:cBhvr>
                                        <p:cTn id="20" dur="2000"/>
                                        <p:tgtEl>
                                          <p:spTgt spid="1437">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7">
                                            <p:txEl>
                                              <p:pRg st="6" end="6"/>
                                            </p:txEl>
                                          </p:spTgt>
                                        </p:tgtEl>
                                        <p:attrNameLst>
                                          <p:attrName>style.visibility</p:attrName>
                                        </p:attrNameLst>
                                      </p:cBhvr>
                                      <p:to>
                                        <p:strVal val="visible"/>
                                      </p:to>
                                    </p:set>
                                    <p:animEffect transition="in" filter="fade">
                                      <p:cBhvr>
                                        <p:cTn id="23" dur="2000"/>
                                        <p:tgtEl>
                                          <p:spTgt spid="14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Testing Laws</a:t>
            </a:r>
            <a:endParaRPr lang="en-US" dirty="0"/>
          </a:p>
        </p:txBody>
      </p:sp>
      <p:sp>
        <p:nvSpPr>
          <p:cNvPr id="3" name="Content Placeholder 2"/>
          <p:cNvSpPr>
            <a:spLocks noGrp="1"/>
          </p:cNvSpPr>
          <p:nvPr>
            <p:ph idx="1"/>
          </p:nvPr>
        </p:nvSpPr>
        <p:spPr>
          <a:xfrm>
            <a:off x="457200" y="1265237"/>
            <a:ext cx="8229600" cy="4983163"/>
          </a:xfrm>
        </p:spPr>
        <p:txBody>
          <a:bodyPr/>
          <a:lstStyle/>
          <a:p>
            <a:pPr marL="0" indent="0">
              <a:buNone/>
            </a:pPr>
            <a:r>
              <a:rPr lang="en-US" sz="2400" dirty="0" smtClean="0"/>
              <a:t>(</a:t>
            </a:r>
            <a:r>
              <a:rPr lang="en-US" sz="2400" dirty="0"/>
              <a:t>1) It is unlawful for anyone knowingly and willfully to violate security procedures regulations promulgated by the State Board of Education for mandatory tests administered by or through the State Board of Education to students or educators, or knowingly and willfully to:</a:t>
            </a:r>
          </a:p>
          <a:p>
            <a:pPr marL="0" indent="0">
              <a:buNone/>
            </a:pPr>
            <a:endParaRPr lang="en-US" sz="1200" dirty="0"/>
          </a:p>
          <a:p>
            <a:r>
              <a:rPr lang="en-US" sz="1800" dirty="0"/>
              <a:t>(a) Give examinees </a:t>
            </a:r>
            <a:r>
              <a:rPr lang="en-US" sz="1800" dirty="0">
                <a:solidFill>
                  <a:srgbClr val="FFFF00"/>
                </a:solidFill>
              </a:rPr>
              <a:t>access</a:t>
            </a:r>
            <a:r>
              <a:rPr lang="en-US" sz="1800" dirty="0"/>
              <a:t> to test questions </a:t>
            </a:r>
            <a:r>
              <a:rPr lang="en-US" sz="1800" dirty="0">
                <a:solidFill>
                  <a:srgbClr val="FFFF00"/>
                </a:solidFill>
              </a:rPr>
              <a:t>prior to testing</a:t>
            </a:r>
            <a:r>
              <a:rPr lang="en-US" sz="1800" dirty="0" smtClean="0"/>
              <a:t>;</a:t>
            </a:r>
            <a:endParaRPr lang="en-US" sz="1800" dirty="0"/>
          </a:p>
          <a:p>
            <a:r>
              <a:rPr lang="en-US" sz="1800" dirty="0"/>
              <a:t>(b) </a:t>
            </a:r>
            <a:r>
              <a:rPr lang="en-US" sz="1800" dirty="0">
                <a:solidFill>
                  <a:srgbClr val="FFFF00"/>
                </a:solidFill>
              </a:rPr>
              <a:t>Copy, reproduce, or use</a:t>
            </a:r>
            <a:r>
              <a:rPr lang="en-US" sz="1800" dirty="0"/>
              <a:t> in any manner inconsistent with test security regulations all or any portion of any secure test booklet</a:t>
            </a:r>
            <a:r>
              <a:rPr lang="en-US" sz="1800" dirty="0" smtClean="0"/>
              <a:t>;</a:t>
            </a:r>
            <a:endParaRPr lang="en-US" sz="1800" dirty="0"/>
          </a:p>
          <a:p>
            <a:r>
              <a:rPr lang="en-US" sz="1800" dirty="0"/>
              <a:t>(c) </a:t>
            </a:r>
            <a:r>
              <a:rPr lang="en-US" sz="1800" dirty="0">
                <a:solidFill>
                  <a:srgbClr val="FFFF00"/>
                </a:solidFill>
              </a:rPr>
              <a:t>Coach examinees </a:t>
            </a:r>
            <a:r>
              <a:rPr lang="en-US" sz="1800" dirty="0"/>
              <a:t>during testing or alter or interfere with examinees’ responses in any way</a:t>
            </a:r>
            <a:r>
              <a:rPr lang="en-US" sz="1800" dirty="0" smtClean="0"/>
              <a:t>;</a:t>
            </a:r>
            <a:endParaRPr lang="en-US" sz="1800" dirty="0"/>
          </a:p>
          <a:p>
            <a:r>
              <a:rPr lang="en-US" sz="1800" dirty="0"/>
              <a:t>(d) </a:t>
            </a:r>
            <a:r>
              <a:rPr lang="en-US" sz="1800" dirty="0">
                <a:solidFill>
                  <a:srgbClr val="FFFF00"/>
                </a:solidFill>
              </a:rPr>
              <a:t>Make answer keys available </a:t>
            </a:r>
            <a:r>
              <a:rPr lang="en-US" sz="1800" dirty="0"/>
              <a:t>to examinees</a:t>
            </a:r>
            <a:r>
              <a:rPr lang="en-US" sz="1800" dirty="0" smtClean="0"/>
              <a:t>;</a:t>
            </a:r>
            <a:endParaRPr lang="en-US" sz="1800" dirty="0"/>
          </a:p>
          <a:p>
            <a:r>
              <a:rPr lang="en-US" sz="1800" dirty="0"/>
              <a:t>(e) </a:t>
            </a:r>
            <a:r>
              <a:rPr lang="en-US" sz="1800" dirty="0">
                <a:solidFill>
                  <a:srgbClr val="FFFF00"/>
                </a:solidFill>
              </a:rPr>
              <a:t>Fail to follow security regulations </a:t>
            </a:r>
            <a:r>
              <a:rPr lang="en-US" sz="1800" dirty="0"/>
              <a:t>for distribution and return of secure test [materials] as directed, or fail to account for all secure test materials before, during, and after testing</a:t>
            </a:r>
            <a:r>
              <a:rPr lang="en-US" sz="1800" dirty="0" smtClean="0"/>
              <a:t>;</a:t>
            </a:r>
            <a:endParaRPr lang="en-US" sz="1800" dirty="0"/>
          </a:p>
          <a:p>
            <a:r>
              <a:rPr lang="en-US" sz="1800" dirty="0"/>
              <a:t>(f) </a:t>
            </a:r>
            <a:r>
              <a:rPr lang="en-US" sz="1800" dirty="0">
                <a:solidFill>
                  <a:srgbClr val="FFFF00"/>
                </a:solidFill>
              </a:rPr>
              <a:t>Participate in, direct, aid, counsel, assist in, encourage, or fail to report any of the acts prohibited in this section</a:t>
            </a:r>
            <a:r>
              <a:rPr lang="en-US" sz="1800" dirty="0" smtClean="0"/>
              <a:t>.</a:t>
            </a:r>
            <a:endParaRPr lang="en-US" sz="1800" dirty="0"/>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3892982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Shape 1492"/>
          <p:cNvSpPr txBox="1">
            <a:spLocks noGrp="1"/>
          </p:cNvSpPr>
          <p:nvPr>
            <p:ph type="sldNum" idx="12"/>
          </p:nvPr>
        </p:nvSpPr>
        <p:spPr>
          <a:xfrm>
            <a:off x="309045" y="6462995"/>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buNone/>
            </a:pPr>
            <a:fld id="{00000000-1234-1234-1234-123412341234}" type="slidenum">
              <a:rPr lang="en-US" sz="1050">
                <a:solidFill>
                  <a:srgbClr val="888888"/>
                </a:solidFill>
                <a:latin typeface="Calibri"/>
                <a:ea typeface="Calibri"/>
                <a:cs typeface="Calibri"/>
                <a:sym typeface="Calibri"/>
              </a:rPr>
              <a:t>30</a:t>
            </a:fld>
            <a:endParaRPr lang="en-US" sz="1050">
              <a:solidFill>
                <a:srgbClr val="888888"/>
              </a:solidFill>
              <a:latin typeface="Calibri"/>
              <a:ea typeface="Calibri"/>
              <a:cs typeface="Calibri"/>
              <a:sym typeface="Calibri"/>
            </a:endParaRPr>
          </a:p>
        </p:txBody>
      </p:sp>
      <p:sp>
        <p:nvSpPr>
          <p:cNvPr id="1493" name="Shape 1493"/>
          <p:cNvSpPr txBox="1">
            <a:spLocks noGrp="1"/>
          </p:cNvSpPr>
          <p:nvPr>
            <p:ph type="body" idx="1"/>
          </p:nvPr>
        </p:nvSpPr>
        <p:spPr>
          <a:xfrm>
            <a:off x="304800" y="1395863"/>
            <a:ext cx="8686799" cy="5004937"/>
          </a:xfrm>
          <a:prstGeom prst="rect">
            <a:avLst/>
          </a:prstGeom>
          <a:noFill/>
          <a:ln>
            <a:noFill/>
          </a:ln>
        </p:spPr>
        <p:txBody>
          <a:bodyPr wrap="square" lIns="91425" tIns="45700" rIns="91425" bIns="45700" anchor="t" anchorCtr="0">
            <a:noAutofit/>
          </a:bodyPr>
          <a:lstStyle/>
          <a:p>
            <a:pPr lvl="0" indent="-342900">
              <a:spcBef>
                <a:spcPts val="0"/>
              </a:spcBef>
              <a:spcAft>
                <a:spcPts val="1200"/>
              </a:spcAft>
              <a:buClr>
                <a:schemeClr val="tx1"/>
              </a:buClr>
              <a:buSzPts val="2200"/>
            </a:pPr>
            <a:r>
              <a:rPr lang="en-US" sz="2400" dirty="0">
                <a:solidFill>
                  <a:srgbClr val="F8F8F8"/>
                </a:solidFill>
              </a:rPr>
              <a:t>It is a violation of </a:t>
            </a:r>
            <a:r>
              <a:rPr lang="en-US" sz="2400" dirty="0">
                <a:solidFill>
                  <a:schemeClr val="tx1"/>
                </a:solidFill>
              </a:rPr>
              <a:t>test </a:t>
            </a:r>
            <a:r>
              <a:rPr lang="en-US" sz="2400" dirty="0" smtClean="0">
                <a:solidFill>
                  <a:schemeClr val="tx1"/>
                </a:solidFill>
              </a:rPr>
              <a:t>security and integrity </a:t>
            </a:r>
            <a:r>
              <a:rPr lang="en-US" sz="2400" dirty="0">
                <a:solidFill>
                  <a:srgbClr val="F8F8F8"/>
                </a:solidFill>
              </a:rPr>
              <a:t>if a student does not receive their appropriate testing accommodations </a:t>
            </a:r>
            <a:r>
              <a:rPr lang="en-US" sz="2400" b="1" i="1" dirty="0">
                <a:solidFill>
                  <a:srgbClr val="F8F8F8"/>
                </a:solidFill>
              </a:rPr>
              <a:t>or</a:t>
            </a:r>
            <a:r>
              <a:rPr lang="en-US" sz="2400" dirty="0">
                <a:solidFill>
                  <a:srgbClr val="F8F8F8"/>
                </a:solidFill>
              </a:rPr>
              <a:t> if a student receives an accommodation they are not entitled to. </a:t>
            </a:r>
            <a:endParaRPr lang="en-US" sz="2400" dirty="0" smtClean="0">
              <a:solidFill>
                <a:srgbClr val="F8F8F8"/>
              </a:solidFill>
            </a:endParaRPr>
          </a:p>
          <a:p>
            <a:pPr lvl="0" indent="-342900">
              <a:spcBef>
                <a:spcPts val="0"/>
              </a:spcBef>
              <a:spcAft>
                <a:spcPts val="1200"/>
              </a:spcAft>
              <a:buClr>
                <a:schemeClr val="tx1"/>
              </a:buClr>
              <a:buSzPts val="2200"/>
            </a:pPr>
            <a:r>
              <a:rPr lang="en-US" sz="2400" b="0" i="0" u="none" strike="noStrike" cap="none" dirty="0" smtClean="0">
                <a:solidFill>
                  <a:srgbClr val="F8F8F8"/>
                </a:solidFill>
                <a:sym typeface="Calibri"/>
              </a:rPr>
              <a:t>Students </a:t>
            </a:r>
            <a:r>
              <a:rPr lang="en-US" sz="2400" b="0" i="0" u="none" strike="noStrike" cap="none" dirty="0">
                <a:solidFill>
                  <a:srgbClr val="F8F8F8"/>
                </a:solidFill>
                <a:sym typeface="Calibri"/>
              </a:rPr>
              <a:t>need to be familiar and comfortable with all necessary accommodation(s) BEFORE the assessment – practice tests and tutorials are a resource</a:t>
            </a:r>
            <a:r>
              <a:rPr lang="en-US" sz="2400" b="0" i="0" u="none" strike="noStrike" cap="none" dirty="0" smtClean="0">
                <a:solidFill>
                  <a:srgbClr val="F8F8F8"/>
                </a:solidFill>
                <a:sym typeface="Calibri"/>
              </a:rPr>
              <a:t>.</a:t>
            </a:r>
          </a:p>
          <a:p>
            <a:pPr lvl="0" indent="-342900">
              <a:spcBef>
                <a:spcPts val="0"/>
              </a:spcBef>
              <a:spcAft>
                <a:spcPts val="1200"/>
              </a:spcAft>
              <a:buClr>
                <a:schemeClr val="tx1"/>
              </a:buClr>
              <a:buSzPts val="2200"/>
            </a:pPr>
            <a:r>
              <a:rPr lang="en-US" sz="2400" dirty="0" smtClean="0">
                <a:solidFill>
                  <a:srgbClr val="F8F8F8"/>
                </a:solidFill>
              </a:rPr>
              <a:t>STCs should check testing accommodations multiple times as they prepare for testing (Materials, Rooms, Week Before, Day Before, </a:t>
            </a:r>
            <a:r>
              <a:rPr lang="en-US" sz="2400" dirty="0" err="1" smtClean="0">
                <a:solidFill>
                  <a:srgbClr val="F8F8F8"/>
                </a:solidFill>
              </a:rPr>
              <a:t>etc</a:t>
            </a:r>
            <a:r>
              <a:rPr lang="en-US" sz="2400" dirty="0" smtClean="0">
                <a:solidFill>
                  <a:srgbClr val="F8F8F8"/>
                </a:solidFill>
              </a:rPr>
              <a:t>)</a:t>
            </a:r>
            <a:endParaRPr sz="2400" b="0" i="0" u="none" strike="noStrike" cap="none" dirty="0">
              <a:solidFill>
                <a:srgbClr val="F8F8F8"/>
              </a:solidFill>
              <a:sym typeface="Calibri"/>
            </a:endParaRPr>
          </a:p>
          <a:p>
            <a:pPr marL="342900" marR="0" lvl="0" indent="-342900" algn="l" rtl="0">
              <a:spcBef>
                <a:spcPts val="0"/>
              </a:spcBef>
              <a:spcAft>
                <a:spcPts val="1200"/>
              </a:spcAft>
              <a:buClr>
                <a:schemeClr val="tx1"/>
              </a:buClr>
              <a:buSzPts val="2200"/>
              <a:buFont typeface="Arial"/>
              <a:buChar char="•"/>
            </a:pPr>
            <a:r>
              <a:rPr lang="en-US" sz="2400" b="0" i="0" u="none" strike="noStrike" cap="none" dirty="0">
                <a:solidFill>
                  <a:srgbClr val="F8F8F8"/>
                </a:solidFill>
                <a:sym typeface="Calibri"/>
              </a:rPr>
              <a:t>Any </a:t>
            </a:r>
            <a:r>
              <a:rPr lang="en-US" sz="2400" b="0" i="0" u="none" strike="noStrike" cap="none" dirty="0" smtClean="0">
                <a:solidFill>
                  <a:srgbClr val="F8F8F8"/>
                </a:solidFill>
                <a:sym typeface="Calibri"/>
              </a:rPr>
              <a:t>unique/non-standard </a:t>
            </a:r>
            <a:r>
              <a:rPr lang="en-US" sz="2400" b="0" i="0" u="none" strike="noStrike" cap="none" dirty="0">
                <a:solidFill>
                  <a:srgbClr val="F8F8F8"/>
                </a:solidFill>
                <a:sym typeface="Calibri"/>
              </a:rPr>
              <a:t>accommodations not included in the manuals for an assessment must be approved by </a:t>
            </a:r>
            <a:r>
              <a:rPr lang="en-US" sz="2400" b="0" i="0" u="none" strike="noStrike" cap="none" dirty="0" smtClean="0">
                <a:solidFill>
                  <a:srgbClr val="F8F8F8"/>
                </a:solidFill>
                <a:sym typeface="Calibri"/>
              </a:rPr>
              <a:t>SCDE </a:t>
            </a:r>
            <a:r>
              <a:rPr lang="en-US" sz="2400" b="0" i="0" u="none" strike="noStrike" cap="none" dirty="0">
                <a:solidFill>
                  <a:srgbClr val="F8F8F8"/>
                </a:solidFill>
                <a:sym typeface="Calibri"/>
              </a:rPr>
              <a:t>prior to their use on statewide tests. </a:t>
            </a:r>
            <a:endParaRPr lang="en-US" sz="2400" dirty="0">
              <a:solidFill>
                <a:srgbClr val="F8F8F8"/>
              </a:solidFill>
            </a:endParaRPr>
          </a:p>
        </p:txBody>
      </p:sp>
      <p:sp>
        <p:nvSpPr>
          <p:cNvPr id="1494" name="Shape 1494"/>
          <p:cNvSpPr txBox="1">
            <a:spLocks noGrp="1"/>
          </p:cNvSpPr>
          <p:nvPr>
            <p:ph type="title"/>
          </p:nvPr>
        </p:nvSpPr>
        <p:spPr>
          <a:xfrm>
            <a:off x="1170545" y="228600"/>
            <a:ext cx="7955444" cy="537186"/>
          </a:xfrm>
          <a:prstGeom prst="rect">
            <a:avLst/>
          </a:prstGeom>
          <a:noFill/>
          <a:ln>
            <a:noFill/>
          </a:ln>
        </p:spPr>
        <p:txBody>
          <a:bodyPr wrap="square" lIns="91425" tIns="45700" rIns="91425" bIns="45700" anchor="t" anchorCtr="0">
            <a:noAutofit/>
          </a:bodyPr>
          <a:lstStyle/>
          <a:p>
            <a:pPr marL="0" marR="0" lvl="0" indent="-203200" algn="l" rtl="0">
              <a:spcBef>
                <a:spcPts val="0"/>
              </a:spcBef>
              <a:buClr>
                <a:schemeClr val="lt1"/>
              </a:buClr>
              <a:buSzPts val="3200"/>
              <a:buFont typeface="Calibri"/>
              <a:buNone/>
            </a:pPr>
            <a:r>
              <a:rPr lang="en-US" sz="3200" b="1" i="0" u="none" strike="noStrike" cap="none" dirty="0" smtClean="0">
                <a:solidFill>
                  <a:schemeClr val="tx1"/>
                </a:solidFill>
                <a:latin typeface="Calibri"/>
                <a:ea typeface="Calibri"/>
                <a:cs typeface="Calibri"/>
                <a:sym typeface="Calibri"/>
              </a:rPr>
              <a:t>Test Integrity </a:t>
            </a:r>
            <a:r>
              <a:rPr lang="en-US" sz="3200" b="1" i="0" u="none" strike="noStrike" cap="none" dirty="0" smtClean="0">
                <a:solidFill>
                  <a:schemeClr val="lt1"/>
                </a:solidFill>
                <a:latin typeface="Calibri"/>
                <a:ea typeface="Calibri"/>
                <a:cs typeface="Calibri"/>
                <a:sym typeface="Calibri"/>
              </a:rPr>
              <a:t>and Accommodations</a:t>
            </a:r>
            <a:endParaRPr lang="en-US" sz="3200" b="1" i="0" u="none" strike="noStrike" cap="none" dirty="0">
              <a:solidFill>
                <a:schemeClr val="lt1"/>
              </a:solidFill>
              <a:latin typeface="Calibri"/>
              <a:ea typeface="Calibri"/>
              <a:cs typeface="Calibri"/>
              <a:sym typeface="Calibri"/>
            </a:endParaRPr>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6" name="Action Button: Home 5" title="Return to Table of Contents Button">
            <a:hlinkClick r:id="rId3"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67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xEl>
                                              <p:pRg st="0" end="0"/>
                                            </p:txEl>
                                          </p:spTgt>
                                        </p:tgtEl>
                                        <p:attrNameLst>
                                          <p:attrName>style.visibility</p:attrName>
                                        </p:attrNameLst>
                                      </p:cBhvr>
                                      <p:to>
                                        <p:strVal val="visible"/>
                                      </p:to>
                                    </p:set>
                                    <p:animEffect transition="in" filter="fade">
                                      <p:cBhvr>
                                        <p:cTn id="7" dur="1500"/>
                                        <p:tgtEl>
                                          <p:spTgt spid="14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3">
                                            <p:txEl>
                                              <p:pRg st="1" end="1"/>
                                            </p:txEl>
                                          </p:spTgt>
                                        </p:tgtEl>
                                        <p:attrNameLst>
                                          <p:attrName>style.visibility</p:attrName>
                                        </p:attrNameLst>
                                      </p:cBhvr>
                                      <p:to>
                                        <p:strVal val="visible"/>
                                      </p:to>
                                    </p:set>
                                    <p:animEffect transition="in" filter="fade">
                                      <p:cBhvr>
                                        <p:cTn id="12" dur="1500"/>
                                        <p:tgtEl>
                                          <p:spTgt spid="14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3">
                                            <p:txEl>
                                              <p:pRg st="2" end="2"/>
                                            </p:txEl>
                                          </p:spTgt>
                                        </p:tgtEl>
                                        <p:attrNameLst>
                                          <p:attrName>style.visibility</p:attrName>
                                        </p:attrNameLst>
                                      </p:cBhvr>
                                      <p:to>
                                        <p:strVal val="visible"/>
                                      </p:to>
                                    </p:set>
                                    <p:animEffect transition="in" filter="fade">
                                      <p:cBhvr>
                                        <p:cTn id="17" dur="1500"/>
                                        <p:tgtEl>
                                          <p:spTgt spid="14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3">
                                            <p:txEl>
                                              <p:pRg st="3" end="3"/>
                                            </p:txEl>
                                          </p:spTgt>
                                        </p:tgtEl>
                                        <p:attrNameLst>
                                          <p:attrName>style.visibility</p:attrName>
                                        </p:attrNameLst>
                                      </p:cBhvr>
                                      <p:to>
                                        <p:strVal val="visible"/>
                                      </p:to>
                                    </p:set>
                                    <p:animEffect transition="in" filter="fade">
                                      <p:cBhvr>
                                        <p:cTn id="22" dur="1500"/>
                                        <p:tgtEl>
                                          <p:spTgt spid="14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800" smtClean="0"/>
              <a:t>Conducting An Investigation</a:t>
            </a:r>
          </a:p>
        </p:txBody>
      </p:sp>
      <p:sp>
        <p:nvSpPr>
          <p:cNvPr id="3" name="Content Placeholder 2"/>
          <p:cNvSpPr>
            <a:spLocks noGrp="1"/>
          </p:cNvSpPr>
          <p:nvPr>
            <p:ph idx="1"/>
          </p:nvPr>
        </p:nvSpPr>
        <p:spPr>
          <a:xfrm>
            <a:off x="457200" y="1417637"/>
            <a:ext cx="8229600" cy="4983163"/>
          </a:xfrm>
        </p:spPr>
        <p:txBody>
          <a:bodyPr>
            <a:normAutofit/>
          </a:bodyPr>
          <a:lstStyle/>
          <a:p>
            <a:pPr eaLnBrk="1" hangingPunct="1">
              <a:spcBef>
                <a:spcPts val="0"/>
              </a:spcBef>
              <a:spcAft>
                <a:spcPts val="600"/>
              </a:spcAft>
              <a:defRPr/>
            </a:pPr>
            <a:r>
              <a:rPr lang="en-US" sz="2800" dirty="0" smtClean="0"/>
              <a:t>Collection of Supporting Documents</a:t>
            </a:r>
          </a:p>
          <a:p>
            <a:pPr lvl="1" eaLnBrk="1" hangingPunct="1">
              <a:spcBef>
                <a:spcPts val="0"/>
              </a:spcBef>
              <a:spcAft>
                <a:spcPts val="600"/>
              </a:spcAft>
              <a:defRPr/>
            </a:pPr>
            <a:r>
              <a:rPr lang="en-US" sz="2400" dirty="0" smtClean="0"/>
              <a:t>Written statements from all adults involved</a:t>
            </a:r>
          </a:p>
          <a:p>
            <a:pPr lvl="1" eaLnBrk="1" hangingPunct="1">
              <a:spcBef>
                <a:spcPts val="0"/>
              </a:spcBef>
              <a:spcAft>
                <a:spcPts val="600"/>
              </a:spcAft>
              <a:defRPr/>
            </a:pPr>
            <a:r>
              <a:rPr lang="en-US" sz="2400" dirty="0" smtClean="0"/>
              <a:t>Who, What, When, Where, Why, How       </a:t>
            </a:r>
          </a:p>
          <a:p>
            <a:pPr lvl="2" eaLnBrk="1" hangingPunct="1">
              <a:spcBef>
                <a:spcPts val="0"/>
              </a:spcBef>
              <a:spcAft>
                <a:spcPts val="600"/>
              </a:spcAft>
              <a:defRPr/>
            </a:pPr>
            <a:r>
              <a:rPr lang="en-US" dirty="0" smtClean="0"/>
              <a:t>Each person identified by assessment role and title.</a:t>
            </a:r>
          </a:p>
          <a:p>
            <a:pPr lvl="2" eaLnBrk="1" hangingPunct="1">
              <a:spcBef>
                <a:spcPts val="0"/>
              </a:spcBef>
              <a:spcAft>
                <a:spcPts val="600"/>
              </a:spcAft>
              <a:defRPr/>
            </a:pPr>
            <a:r>
              <a:rPr lang="en-US" dirty="0" smtClean="0"/>
              <a:t>The affidavit needs to be signed and the </a:t>
            </a:r>
            <a:r>
              <a:rPr lang="en-US" b="1" dirty="0" smtClean="0"/>
              <a:t>name printed below signature.</a:t>
            </a:r>
          </a:p>
          <a:p>
            <a:pPr lvl="2" eaLnBrk="1" hangingPunct="1">
              <a:spcBef>
                <a:spcPts val="0"/>
              </a:spcBef>
              <a:spcAft>
                <a:spcPts val="600"/>
              </a:spcAft>
              <a:defRPr/>
            </a:pPr>
            <a:r>
              <a:rPr lang="en-US" dirty="0" smtClean="0"/>
              <a:t>The statement must be dated.  </a:t>
            </a:r>
            <a:endParaRPr lang="en-US" dirty="0"/>
          </a:p>
        </p:txBody>
      </p:sp>
      <p:sp>
        <p:nvSpPr>
          <p:cNvPr id="4"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417637"/>
            <a:ext cx="8229600" cy="4983163"/>
          </a:xfrm>
        </p:spPr>
        <p:txBody>
          <a:bodyPr/>
          <a:lstStyle/>
          <a:p>
            <a:pPr lvl="1" eaLnBrk="1" hangingPunct="1"/>
            <a:r>
              <a:rPr lang="en-US" altLang="en-US" dirty="0" smtClean="0"/>
              <a:t>Collect summaries of interviews with students if indicated</a:t>
            </a:r>
          </a:p>
          <a:p>
            <a:pPr lvl="1" eaLnBrk="1" hangingPunct="1"/>
            <a:r>
              <a:rPr lang="en-US" altLang="en-US" dirty="0" smtClean="0"/>
              <a:t>IEP Team Minutes:  needed for TSV packet</a:t>
            </a:r>
          </a:p>
          <a:p>
            <a:pPr lvl="2" eaLnBrk="1" hangingPunct="1"/>
            <a:r>
              <a:rPr lang="en-US" altLang="en-US" dirty="0" smtClean="0"/>
              <a:t>Valid or Invalid</a:t>
            </a:r>
          </a:p>
          <a:p>
            <a:pPr lvl="2" eaLnBrk="1" hangingPunct="1"/>
            <a:r>
              <a:rPr lang="en-US" altLang="en-US" dirty="0" smtClean="0"/>
              <a:t>If declared invalid, how invalidation was handled </a:t>
            </a:r>
          </a:p>
          <a:p>
            <a:pPr lvl="3" eaLnBrk="1" hangingPunct="1"/>
            <a:r>
              <a:rPr lang="en-US" altLang="en-US" dirty="0" smtClean="0"/>
              <a:t>Consult test manual for invalidation directions  </a:t>
            </a:r>
          </a:p>
          <a:p>
            <a:pPr lvl="3" eaLnBrk="1" hangingPunct="1"/>
            <a:endParaRPr lang="en-US" altLang="en-US" dirty="0" smtClean="0"/>
          </a:p>
          <a:p>
            <a:pPr eaLnBrk="1" hangingPunct="1"/>
            <a:r>
              <a:rPr lang="en-US" altLang="en-US" sz="2800" dirty="0" smtClean="0"/>
              <a:t>Write a DTC summary </a:t>
            </a:r>
          </a:p>
          <a:p>
            <a:pPr lvl="1" eaLnBrk="1" hangingPunct="1"/>
            <a:r>
              <a:rPr lang="en-US" altLang="en-US" dirty="0" smtClean="0"/>
              <a:t>Use Assessment Role Titles</a:t>
            </a:r>
          </a:p>
          <a:p>
            <a:pPr lvl="1" eaLnBrk="1" hangingPunct="1"/>
            <a:r>
              <a:rPr lang="en-US" altLang="en-US" dirty="0" smtClean="0"/>
              <a:t>Do not begin with a student name  </a:t>
            </a:r>
          </a:p>
          <a:p>
            <a:pPr eaLnBrk="1" hangingPunct="1"/>
            <a:endParaRPr lang="en-US" altLang="en-US" dirty="0" smtClean="0"/>
          </a:p>
          <a:p>
            <a:pPr lvl="2" eaLnBrk="1" hangingPunct="1"/>
            <a:endParaRPr lang="en-US" altLang="en-US" dirty="0" smtClean="0"/>
          </a:p>
        </p:txBody>
      </p:sp>
      <p:sp>
        <p:nvSpPr>
          <p:cNvPr id="7171" name="Title 1"/>
          <p:cNvSpPr>
            <a:spLocks noGrp="1"/>
          </p:cNvSpPr>
          <p:nvPr>
            <p:ph type="title"/>
          </p:nvPr>
        </p:nvSpPr>
        <p:spPr/>
        <p:txBody>
          <a:bodyPr/>
          <a:lstStyle/>
          <a:p>
            <a:pPr eaLnBrk="1" hangingPunct="1"/>
            <a:r>
              <a:rPr lang="en-US" altLang="en-US" sz="3800" dirty="0" smtClean="0"/>
              <a:t>Conducting An Investigation</a:t>
            </a:r>
          </a:p>
        </p:txBody>
      </p:sp>
      <p:sp>
        <p:nvSpPr>
          <p:cNvPr id="4"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1500"/>
                                        <p:tgtEl>
                                          <p:spTgt spid="7170">
                                            <p:txEl>
                                              <p:pRg st="0" end="0"/>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fade">
                                      <p:cBhvr>
                                        <p:cTn id="10" dur="1500"/>
                                        <p:tgtEl>
                                          <p:spTgt spid="7170">
                                            <p:txEl>
                                              <p:pRg st="1" end="1"/>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7170">
                                            <p:txEl>
                                              <p:pRg st="2" end="2"/>
                                            </p:txEl>
                                          </p:spTgt>
                                        </p:tgtEl>
                                        <p:attrNameLst>
                                          <p:attrName>style.visibility</p:attrName>
                                        </p:attrNameLst>
                                      </p:cBhvr>
                                      <p:to>
                                        <p:strVal val="visible"/>
                                      </p:to>
                                    </p:set>
                                    <p:animEffect transition="in" filter="fade">
                                      <p:cBhvr>
                                        <p:cTn id="13" dur="1500"/>
                                        <p:tgtEl>
                                          <p:spTgt spid="7170">
                                            <p:txEl>
                                              <p:pRg st="2" end="2"/>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7170">
                                            <p:txEl>
                                              <p:pRg st="3" end="3"/>
                                            </p:txEl>
                                          </p:spTgt>
                                        </p:tgtEl>
                                        <p:attrNameLst>
                                          <p:attrName>style.visibility</p:attrName>
                                        </p:attrNameLst>
                                      </p:cBhvr>
                                      <p:to>
                                        <p:strVal val="visible"/>
                                      </p:to>
                                    </p:set>
                                    <p:animEffect transition="in" filter="fade">
                                      <p:cBhvr>
                                        <p:cTn id="16" dur="1500"/>
                                        <p:tgtEl>
                                          <p:spTgt spid="7170">
                                            <p:txEl>
                                              <p:pRg st="3" end="3"/>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7170">
                                            <p:txEl>
                                              <p:pRg st="4" end="4"/>
                                            </p:txEl>
                                          </p:spTgt>
                                        </p:tgtEl>
                                        <p:attrNameLst>
                                          <p:attrName>style.visibility</p:attrName>
                                        </p:attrNameLst>
                                      </p:cBhvr>
                                      <p:to>
                                        <p:strVal val="visible"/>
                                      </p:to>
                                    </p:set>
                                    <p:animEffect transition="in" filter="fade">
                                      <p:cBhvr>
                                        <p:cTn id="19" dur="1500"/>
                                        <p:tgtEl>
                                          <p:spTgt spid="717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170">
                                            <p:txEl>
                                              <p:pRg st="6" end="6"/>
                                            </p:txEl>
                                          </p:spTgt>
                                        </p:tgtEl>
                                        <p:attrNameLst>
                                          <p:attrName>style.visibility</p:attrName>
                                        </p:attrNameLst>
                                      </p:cBhvr>
                                      <p:to>
                                        <p:strVal val="visible"/>
                                      </p:to>
                                    </p:set>
                                    <p:animEffect transition="in" filter="fade">
                                      <p:cBhvr>
                                        <p:cTn id="24" dur="1500"/>
                                        <p:tgtEl>
                                          <p:spTgt spid="7170">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70">
                                            <p:txEl>
                                              <p:pRg st="7" end="7"/>
                                            </p:txEl>
                                          </p:spTgt>
                                        </p:tgtEl>
                                        <p:attrNameLst>
                                          <p:attrName>style.visibility</p:attrName>
                                        </p:attrNameLst>
                                      </p:cBhvr>
                                      <p:to>
                                        <p:strVal val="visible"/>
                                      </p:to>
                                    </p:set>
                                    <p:animEffect transition="in" filter="fade">
                                      <p:cBhvr>
                                        <p:cTn id="27" dur="1500"/>
                                        <p:tgtEl>
                                          <p:spTgt spid="7170">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170">
                                            <p:txEl>
                                              <p:pRg st="8" end="8"/>
                                            </p:txEl>
                                          </p:spTgt>
                                        </p:tgtEl>
                                        <p:attrNameLst>
                                          <p:attrName>style.visibility</p:attrName>
                                        </p:attrNameLst>
                                      </p:cBhvr>
                                      <p:to>
                                        <p:strVal val="visible"/>
                                      </p:to>
                                    </p:set>
                                    <p:animEffect transition="in" filter="fade">
                                      <p:cBhvr>
                                        <p:cTn id="30" dur="1500"/>
                                        <p:tgtEl>
                                          <p:spTgt spid="7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Preparing a TSV Form</a:t>
            </a:r>
          </a:p>
        </p:txBody>
      </p:sp>
      <p:sp>
        <p:nvSpPr>
          <p:cNvPr id="4"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52675"/>
            <a:ext cx="4653852" cy="5505325"/>
          </a:xfrm>
          <a:prstGeom prst="rect">
            <a:avLst/>
          </a:prstGeom>
        </p:spPr>
      </p:pic>
    </p:spTree>
    <p:extLst>
      <p:ext uri="{BB962C8B-B14F-4D97-AF65-F5344CB8AC3E}">
        <p14:creationId xmlns:p14="http://schemas.microsoft.com/office/powerpoint/2010/main" val="36103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Preparing a TSV Form</a:t>
            </a:r>
          </a:p>
        </p:txBody>
      </p:sp>
      <p:sp>
        <p:nvSpPr>
          <p:cNvPr id="3" name="Content Placeholder 2"/>
          <p:cNvSpPr>
            <a:spLocks noGrp="1"/>
          </p:cNvSpPr>
          <p:nvPr>
            <p:ph idx="1"/>
          </p:nvPr>
        </p:nvSpPr>
        <p:spPr>
          <a:xfrm>
            <a:off x="457200" y="1417637"/>
            <a:ext cx="8229600" cy="4983163"/>
          </a:xfrm>
        </p:spPr>
        <p:txBody>
          <a:bodyPr>
            <a:normAutofit fontScale="92500" lnSpcReduction="10000"/>
          </a:bodyPr>
          <a:lstStyle/>
          <a:p>
            <a:pPr eaLnBrk="1" hangingPunct="1">
              <a:defRPr/>
            </a:pPr>
            <a:r>
              <a:rPr lang="en-US" sz="2800" dirty="0" smtClean="0"/>
              <a:t>DTCS must complete the TSV form </a:t>
            </a:r>
          </a:p>
          <a:p>
            <a:pPr eaLnBrk="1" hangingPunct="1">
              <a:defRPr/>
            </a:pPr>
            <a:r>
              <a:rPr lang="en-US" sz="2800" dirty="0" smtClean="0"/>
              <a:t>Phone number must be the DTC phone number </a:t>
            </a:r>
          </a:p>
          <a:p>
            <a:pPr eaLnBrk="1" hangingPunct="1">
              <a:defRPr/>
            </a:pPr>
            <a:r>
              <a:rPr lang="en-US" sz="2800" dirty="0" smtClean="0"/>
              <a:t>Certification numbers are required</a:t>
            </a:r>
          </a:p>
          <a:p>
            <a:pPr lvl="1" eaLnBrk="1" hangingPunct="1">
              <a:defRPr/>
            </a:pPr>
            <a:r>
              <a:rPr lang="en-US" dirty="0" smtClean="0"/>
              <a:t>Monitors and data clerks don’t have certification numbers.  The supervisor may or may not be listed as a person involved in the violation but should be responsible and may need to give an affidavit.  </a:t>
            </a:r>
          </a:p>
          <a:p>
            <a:pPr lvl="1" eaLnBrk="1" hangingPunct="1">
              <a:defRPr/>
            </a:pPr>
            <a:r>
              <a:rPr lang="en-US" dirty="0" smtClean="0"/>
              <a:t>Use your judgment and/or call me.</a:t>
            </a:r>
          </a:p>
          <a:p>
            <a:pPr eaLnBrk="1" hangingPunct="1">
              <a:defRPr/>
            </a:pPr>
            <a:r>
              <a:rPr lang="en-US" sz="2800" dirty="0" smtClean="0"/>
              <a:t>Legislative Violation box is frequently blank</a:t>
            </a:r>
          </a:p>
          <a:p>
            <a:pPr eaLnBrk="1" hangingPunct="1">
              <a:defRPr/>
            </a:pPr>
            <a:r>
              <a:rPr lang="en-US" sz="2800" dirty="0" smtClean="0"/>
              <a:t>There may be more than one State Board Regulation Violation for a case</a:t>
            </a:r>
            <a:endParaRPr lang="en-US" dirty="0" smtClean="0"/>
          </a:p>
          <a:p>
            <a:pPr lvl="1" eaLnBrk="1" hangingPunct="1">
              <a:defRPr/>
            </a:pPr>
            <a:endParaRPr lang="en-US" dirty="0" smtClean="0"/>
          </a:p>
          <a:p>
            <a:pPr marL="914400" lvl="2" indent="0" eaLnBrk="1" hangingPunct="1">
              <a:buFontTx/>
              <a:buNone/>
              <a:defRPr/>
            </a:pPr>
            <a:endParaRPr lang="en-US" dirty="0"/>
          </a:p>
        </p:txBody>
      </p:sp>
      <p:sp>
        <p:nvSpPr>
          <p:cNvPr id="4"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5" name="Action Button: Home 4"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altLang="en-US" dirty="0" smtClean="0"/>
              <a:t>Test Security </a:t>
            </a:r>
            <a:r>
              <a:rPr lang="en-US" altLang="en-US" sz="2800" dirty="0" smtClean="0"/>
              <a:t>- Questions</a:t>
            </a:r>
            <a:endParaRPr lang="en-US" altLang="en-US" sz="2800" b="0" dirty="0" smtClean="0"/>
          </a:p>
        </p:txBody>
      </p:sp>
      <p:sp>
        <p:nvSpPr>
          <p:cNvPr id="22531" name="Rectangle 3"/>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dist" eaLnBrk="1" hangingPunct="1"/>
            <a:r>
              <a:rPr lang="en-US" altLang="en-US" sz="1000" dirty="0" smtClean="0">
                <a:solidFill>
                  <a:srgbClr val="FFFF99"/>
                </a:solidFill>
              </a:rPr>
              <a:t>South Carolina Department of Education</a:t>
            </a:r>
            <a:endParaRPr lang="en-US" altLang="en-US" sz="1000" dirty="0">
              <a:solidFill>
                <a:srgbClr val="FFFF99"/>
              </a:solidFill>
            </a:endParaRPr>
          </a:p>
        </p:txBody>
      </p:sp>
      <p:sp>
        <p:nvSpPr>
          <p:cNvPr id="28" name="Action Button: Home 27"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title="South Carolina Department of Education Logo"/>
          <p:cNvGrpSpPr/>
          <p:nvPr/>
        </p:nvGrpSpPr>
        <p:grpSpPr>
          <a:xfrm>
            <a:off x="1513562" y="1035050"/>
            <a:ext cx="5638800" cy="5562600"/>
            <a:chOff x="2819400" y="2076450"/>
            <a:chExt cx="3614738" cy="3614738"/>
          </a:xfrm>
        </p:grpSpPr>
        <p:grpSp>
          <p:nvGrpSpPr>
            <p:cNvPr id="30" name="Group 16"/>
            <p:cNvGrpSpPr>
              <a:grpSpLocks/>
            </p:cNvGrpSpPr>
            <p:nvPr/>
          </p:nvGrpSpPr>
          <p:grpSpPr bwMode="auto">
            <a:xfrm>
              <a:off x="2819400" y="2076450"/>
              <a:ext cx="3614738" cy="3614738"/>
              <a:chOff x="1484" y="1127"/>
              <a:chExt cx="2448" cy="2448"/>
            </a:xfrm>
          </p:grpSpPr>
          <p:pic>
            <p:nvPicPr>
              <p:cNvPr id="32" name="Picture 17" descr="shadow_1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484" y="1127"/>
                <a:ext cx="244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8"/>
              <p:cNvGrpSpPr>
                <a:grpSpLocks/>
              </p:cNvGrpSpPr>
              <p:nvPr/>
            </p:nvGrpSpPr>
            <p:grpSpPr bwMode="auto">
              <a:xfrm>
                <a:off x="1839" y="1516"/>
                <a:ext cx="1743" cy="1757"/>
                <a:chOff x="352" y="860"/>
                <a:chExt cx="696" cy="702"/>
              </a:xfrm>
            </p:grpSpPr>
            <p:pic>
              <p:nvPicPr>
                <p:cNvPr id="34" name="Picture 19"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52" y="860"/>
                  <a:ext cx="696"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20"/>
                <p:cNvSpPr>
                  <a:spLocks noChangeArrowheads="1"/>
                </p:cNvSpPr>
                <p:nvPr/>
              </p:nvSpPr>
              <p:spPr bwMode="gray">
                <a:xfrm>
                  <a:off x="352" y="860"/>
                  <a:ext cx="692" cy="702"/>
                </a:xfrm>
                <a:prstGeom prst="ellipse">
                  <a:avLst/>
                </a:prstGeom>
                <a:solidFill>
                  <a:srgbClr val="CCECFF">
                    <a:alpha val="39999"/>
                  </a:srgbClr>
                </a:solidFill>
                <a:ln w="3810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pic>
          <p:nvPicPr>
            <p:cNvPr id="31" name="Picture 30" title="SCDE Logo Background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2665413"/>
              <a:ext cx="2525713" cy="2572447"/>
            </a:xfrm>
            <a:prstGeom prst="rect">
              <a:avLst/>
            </a:prstGeom>
            <a:effectLst/>
            <a:scene3d>
              <a:camera prst="orthographicFront"/>
              <a:lightRig rig="threePt" dir="t"/>
            </a:scene3d>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Testing Laws</a:t>
            </a:r>
            <a:endParaRPr lang="en-US" dirty="0"/>
          </a:p>
        </p:txBody>
      </p:sp>
      <p:sp>
        <p:nvSpPr>
          <p:cNvPr id="3" name="Content Placeholder 2"/>
          <p:cNvSpPr>
            <a:spLocks noGrp="1"/>
          </p:cNvSpPr>
          <p:nvPr>
            <p:ph idx="1"/>
          </p:nvPr>
        </p:nvSpPr>
        <p:spPr>
          <a:xfrm>
            <a:off x="457200" y="1265237"/>
            <a:ext cx="8229600" cy="4983163"/>
          </a:xfrm>
        </p:spPr>
        <p:txBody>
          <a:bodyPr/>
          <a:lstStyle/>
          <a:p>
            <a:r>
              <a:rPr lang="en-US" sz="2800" dirty="0" smtClean="0"/>
              <a:t>Any person violating the provisions of this section or regulations issued hereunder Is guilty of a </a:t>
            </a:r>
            <a:r>
              <a:rPr lang="en-US" sz="2800" dirty="0" smtClean="0">
                <a:solidFill>
                  <a:srgbClr val="FFFF00"/>
                </a:solidFill>
              </a:rPr>
              <a:t>misdemeanor </a:t>
            </a:r>
            <a:r>
              <a:rPr lang="en-US" sz="2800" dirty="0" smtClean="0"/>
              <a:t>and upon conviction must be fined not more than </a:t>
            </a:r>
            <a:r>
              <a:rPr lang="en-US" sz="2800" dirty="0" smtClean="0">
                <a:solidFill>
                  <a:srgbClr val="FFFF00"/>
                </a:solidFill>
              </a:rPr>
              <a:t>one thousand dollars </a:t>
            </a:r>
            <a:r>
              <a:rPr lang="en-US" sz="2800" dirty="0" smtClean="0"/>
              <a:t>or be </a:t>
            </a:r>
            <a:r>
              <a:rPr lang="en-US" sz="2800" dirty="0" smtClean="0">
                <a:solidFill>
                  <a:srgbClr val="FFFF00"/>
                </a:solidFill>
              </a:rPr>
              <a:t>imprisoned for not more than ninety days</a:t>
            </a:r>
            <a:r>
              <a:rPr lang="en-US" sz="2800" dirty="0" smtClean="0"/>
              <a:t>, or both. </a:t>
            </a:r>
          </a:p>
          <a:p>
            <a:r>
              <a:rPr lang="en-US" sz="2800" dirty="0" smtClean="0"/>
              <a:t>Upon conviction, the State Board of Education may </a:t>
            </a:r>
            <a:r>
              <a:rPr lang="en-US" sz="2800" dirty="0" smtClean="0">
                <a:solidFill>
                  <a:srgbClr val="FFFF00"/>
                </a:solidFill>
              </a:rPr>
              <a:t>suspend or revoke </a:t>
            </a:r>
            <a:r>
              <a:rPr lang="en-US" sz="2800" dirty="0" smtClean="0"/>
              <a:t>the administrative or teaching </a:t>
            </a:r>
            <a:r>
              <a:rPr lang="en-US" sz="2800" dirty="0" smtClean="0">
                <a:solidFill>
                  <a:srgbClr val="FFFF00"/>
                </a:solidFill>
              </a:rPr>
              <a:t>credentials</a:t>
            </a:r>
            <a:r>
              <a:rPr lang="en-US" sz="2800" dirty="0" smtClean="0"/>
              <a:t>, or both, of the person convicted.</a:t>
            </a:r>
            <a:endParaRPr lang="en-US" sz="2800" dirty="0"/>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3855579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Testing Laws</a:t>
            </a:r>
            <a:endParaRPr lang="en-US" dirty="0"/>
          </a:p>
        </p:txBody>
      </p:sp>
      <p:sp>
        <p:nvSpPr>
          <p:cNvPr id="3" name="Content Placeholder 2"/>
          <p:cNvSpPr>
            <a:spLocks noGrp="1"/>
          </p:cNvSpPr>
          <p:nvPr>
            <p:ph idx="1"/>
          </p:nvPr>
        </p:nvSpPr>
        <p:spPr>
          <a:xfrm>
            <a:off x="457200" y="1341437"/>
            <a:ext cx="8229600" cy="4983163"/>
          </a:xfrm>
        </p:spPr>
        <p:txBody>
          <a:bodyPr/>
          <a:lstStyle/>
          <a:p>
            <a:pPr marL="0" indent="0">
              <a:buNone/>
            </a:pPr>
            <a:r>
              <a:rPr lang="en-US" sz="2800" dirty="0" smtClean="0"/>
              <a:t>(2) The </a:t>
            </a:r>
            <a:r>
              <a:rPr lang="en-US" sz="2800" dirty="0" smtClean="0">
                <a:solidFill>
                  <a:srgbClr val="FFFF00"/>
                </a:solidFill>
              </a:rPr>
              <a:t>South Carolina Law Enforcement Division shall investigate allegations of violations </a:t>
            </a:r>
            <a:r>
              <a:rPr lang="en-US" sz="2800" dirty="0" smtClean="0"/>
              <a:t>of mandatory test security, either on its own initiative following receipt of allegations, or at the request of a school district or the State Department of Education. The South Carolina Law Enforcement Division shall furnish to the State Superintendent of Education a report of the findings of any investigation conducted pursuant to this section. </a:t>
            </a:r>
          </a:p>
          <a:p>
            <a:pPr marL="0" indent="0">
              <a:buNone/>
            </a:pPr>
            <a:endParaRPr lang="en-US" sz="1600" dirty="0"/>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571357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r>
              <a:rPr lang="en-US" sz="2800" dirty="0"/>
              <a:t>S.C. Code Ann. § 59-1-447 (2004) requires the State Board of Education to establish detailed mandatory test security procedures by regulation.</a:t>
            </a:r>
          </a:p>
          <a:p>
            <a:endParaRPr lang="en-US" sz="2800" dirty="0"/>
          </a:p>
          <a:p>
            <a:r>
              <a:rPr lang="en-US" sz="2800" dirty="0"/>
              <a:t>The State Board of Education promulgated revised test security regulations that became effective June 27, 2003. These regulations, 24 S.C. Code Ann. </a:t>
            </a:r>
            <a:r>
              <a:rPr lang="en-US" sz="2800" dirty="0" err="1"/>
              <a:t>Regs</a:t>
            </a:r>
            <a:r>
              <a:rPr lang="en-US" sz="2800" dirty="0"/>
              <a:t>. 43-100 (Supp. 2006), are reprinted below</a:t>
            </a:r>
            <a:r>
              <a:rPr lang="en-US" sz="2800" dirty="0" smtClean="0"/>
              <a:t>:</a:t>
            </a:r>
            <a:endParaRPr lang="en-US" sz="2800" dirty="0"/>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196508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indent="0">
              <a:buNone/>
            </a:pPr>
            <a:r>
              <a:rPr lang="en-US" sz="2000" dirty="0" smtClean="0"/>
              <a:t>I</a:t>
            </a:r>
            <a:r>
              <a:rPr lang="en-US" sz="2000" dirty="0"/>
              <a:t>.  Tests administered by or through the State Board of Education shall include but are not limited to:</a:t>
            </a:r>
          </a:p>
          <a:p>
            <a:pPr lvl="1"/>
            <a:r>
              <a:rPr lang="en-US" sz="1600" dirty="0"/>
              <a:t> </a:t>
            </a:r>
            <a:r>
              <a:rPr lang="en-US" sz="1600" dirty="0" smtClean="0"/>
              <a:t>A.  The </a:t>
            </a:r>
            <a:r>
              <a:rPr lang="en-US" sz="1600" dirty="0"/>
              <a:t>statewide tests, as defined in State Board of Education Regulation 43-262, including field tests and pilot tests;</a:t>
            </a:r>
          </a:p>
          <a:p>
            <a:pPr lvl="1"/>
            <a:r>
              <a:rPr lang="en-US" sz="1600" dirty="0"/>
              <a:t> </a:t>
            </a:r>
            <a:r>
              <a:rPr lang="en-US" sz="1600" dirty="0" smtClean="0"/>
              <a:t>B.  Examinations </a:t>
            </a:r>
            <a:r>
              <a:rPr lang="en-US" sz="1600" dirty="0"/>
              <a:t>for admission to teacher education programs and teacher certification examinations;</a:t>
            </a:r>
          </a:p>
          <a:p>
            <a:pPr lvl="1"/>
            <a:r>
              <a:rPr lang="en-US" sz="1600" dirty="0"/>
              <a:t> </a:t>
            </a:r>
            <a:r>
              <a:rPr lang="en-US" sz="1600" dirty="0" smtClean="0"/>
              <a:t>C.  Examinations </a:t>
            </a:r>
            <a:r>
              <a:rPr lang="en-US" sz="1600" dirty="0"/>
              <a:t>for admission to programs such as the gifted and talented program;</a:t>
            </a:r>
          </a:p>
          <a:p>
            <a:pPr lvl="1"/>
            <a:r>
              <a:rPr lang="en-US" sz="1600" dirty="0"/>
              <a:t> </a:t>
            </a:r>
            <a:r>
              <a:rPr lang="en-US" sz="1600" dirty="0" smtClean="0"/>
              <a:t>D.  High </a:t>
            </a:r>
            <a:r>
              <a:rPr lang="en-US" sz="1600" dirty="0"/>
              <a:t>school equivalency tests.</a:t>
            </a:r>
          </a:p>
          <a:p>
            <a:pPr marL="0" indent="0">
              <a:buNone/>
            </a:pPr>
            <a:r>
              <a:rPr lang="en-US" sz="2000" dirty="0"/>
              <a:t> </a:t>
            </a:r>
          </a:p>
          <a:p>
            <a:pPr marL="0" indent="0">
              <a:buNone/>
            </a:pPr>
            <a:r>
              <a:rPr lang="en-US" sz="2000" dirty="0"/>
              <a:t>II. </a:t>
            </a:r>
            <a:r>
              <a:rPr lang="en-US" sz="2000" dirty="0" smtClean="0"/>
              <a:t> </a:t>
            </a:r>
            <a:r>
              <a:rPr lang="en-US" sz="2000" dirty="0"/>
              <a:t>As used in this regulation, “local school board” means the governing board of a public school district, a public charter school, as well as those of special school districts, special schools, and institutions that utilize tests administered by or through the State Board of Education</a:t>
            </a:r>
            <a:r>
              <a:rPr lang="en-US" sz="2000" dirty="0" smtClean="0"/>
              <a:t>.</a:t>
            </a:r>
            <a:endParaRPr lang="en-US" sz="2000" dirty="0"/>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330349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a:solidFill>
                  <a:srgbClr val="FFFFFF"/>
                </a:solidFill>
              </a:rPr>
              <a:t>III. Each local school board must develop and adopt a district test security policy. The policy must provide for the security of materials for the entire period of time (before, during, or after testing) the materials are in the district and/or the schools within that district. The policy must address security for paper-based, computer-based, and customized assessments. This also applies to district-owned materials that are the same as those used in any state-operated testing or assessment program. Throughout the time testing materials are under the control of the school district, secure paper-based materials must be stored under lock and key when not in use for approved test administration activities.</a:t>
            </a:r>
          </a:p>
          <a:p>
            <a:pPr marL="0" lvl="0" indent="0">
              <a:buNone/>
            </a:pPr>
            <a:r>
              <a:rPr lang="en-US" sz="2000" dirty="0">
                <a:solidFill>
                  <a:srgbClr val="FFFFFF"/>
                </a:solidFill>
              </a:rPr>
              <a:t> </a:t>
            </a:r>
            <a:endParaRPr lang="en-US" dirty="0">
              <a:solidFill>
                <a:srgbClr val="FF0000"/>
              </a:solidFill>
            </a:endParaRP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366351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Regulations</a:t>
            </a:r>
            <a:endParaRPr lang="en-US" dirty="0"/>
          </a:p>
        </p:txBody>
      </p:sp>
      <p:sp>
        <p:nvSpPr>
          <p:cNvPr id="3" name="Content Placeholder 2"/>
          <p:cNvSpPr>
            <a:spLocks noGrp="1"/>
          </p:cNvSpPr>
          <p:nvPr>
            <p:ph idx="1"/>
          </p:nvPr>
        </p:nvSpPr>
        <p:spPr>
          <a:xfrm>
            <a:off x="457200" y="1417637"/>
            <a:ext cx="8229600" cy="4983163"/>
          </a:xfrm>
        </p:spPr>
        <p:txBody>
          <a:bodyPr/>
          <a:lstStyle/>
          <a:p>
            <a:pPr marL="0" lvl="0" indent="0">
              <a:buNone/>
            </a:pPr>
            <a:r>
              <a:rPr lang="en-US" sz="2000" dirty="0" smtClean="0">
                <a:solidFill>
                  <a:srgbClr val="F8F8F8"/>
                </a:solidFill>
              </a:rPr>
              <a:t>IV</a:t>
            </a:r>
            <a:r>
              <a:rPr lang="en-US" sz="2000" dirty="0">
                <a:solidFill>
                  <a:srgbClr val="F8F8F8"/>
                </a:solidFill>
              </a:rPr>
              <a:t>.	 Each District Superintendent and the administration from each of the special schools and institutions that utilize tests administered by or through the State Board of Education must designate annually one individual in each district for each mandated assessment who will be the sole individual in the district authorized to procure test instruments that are utilized in testing programs administered by or through the State Board of Education. The name of the designated individual must be provided to the South Carolina Department of Education (SCDE) in writing. When the testing program involves procurement of materials available commercially, the designated individual must be the sole individual in the district authorized to procure commercial test instruments which are utilized in testing programs administered by or through the State Board of Education.</a:t>
            </a:r>
          </a:p>
          <a:p>
            <a:pPr marL="0" lvl="0" indent="0">
              <a:buNone/>
            </a:pPr>
            <a:r>
              <a:rPr lang="en-US" sz="2000" dirty="0">
                <a:solidFill>
                  <a:srgbClr val="F8F8F8"/>
                </a:solidFill>
              </a:rPr>
              <a:t> </a:t>
            </a:r>
            <a:endParaRPr lang="en-US" dirty="0">
              <a:solidFill>
                <a:srgbClr val="F8F8F8"/>
              </a:solidFill>
            </a:endParaRPr>
          </a:p>
        </p:txBody>
      </p:sp>
      <p:sp>
        <p:nvSpPr>
          <p:cNvPr id="4" name="Action Button: Home 3" title="Return to Table of Contents Button">
            <a:hlinkClick r:id="rId2" action="ppaction://hlinksldjump" highlightClick="1"/>
          </p:cNvPr>
          <p:cNvSpPr/>
          <p:nvPr/>
        </p:nvSpPr>
        <p:spPr>
          <a:xfrm>
            <a:off x="8382000" y="304800"/>
            <a:ext cx="4572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1"/>
          <p:cNvSpPr>
            <a:spLocks noChangeArrowheads="1"/>
          </p:cNvSpPr>
          <p:nvPr/>
        </p:nvSpPr>
        <p:spPr bwMode="auto">
          <a:xfrm>
            <a:off x="1524000" y="1035050"/>
            <a:ext cx="6076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anchor="ctr">
            <a:spAutoFit/>
          </a:bodyPr>
          <a:lstStyle/>
          <a:p>
            <a:pPr algn="dist"/>
            <a:r>
              <a:rPr lang="en-US" altLang="en-US" sz="1000" dirty="0" smtClean="0">
                <a:solidFill>
                  <a:srgbClr val="FFFF99"/>
                </a:solidFill>
              </a:rPr>
              <a:t>South Carolina Department of Education</a:t>
            </a:r>
            <a:endParaRPr lang="en-US" altLang="en-US" sz="1000" dirty="0">
              <a:solidFill>
                <a:srgbClr val="FFFF99"/>
              </a:solidFill>
            </a:endParaRPr>
          </a:p>
        </p:txBody>
      </p:sp>
    </p:spTree>
    <p:extLst>
      <p:ext uri="{BB962C8B-B14F-4D97-AF65-F5344CB8AC3E}">
        <p14:creationId xmlns:p14="http://schemas.microsoft.com/office/powerpoint/2010/main" val="3265471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19821</TotalTime>
  <Words>2109</Words>
  <Application>Microsoft Office PowerPoint</Application>
  <PresentationFormat>On-screen Show (4:3)</PresentationFormat>
  <Paragraphs>259</Paragraphs>
  <Slides>35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Source Sans Pro</vt:lpstr>
      <vt:lpstr>Default Design</vt:lpstr>
      <vt:lpstr>South Carolina Department of Education   Protecting Yourself During Testing</vt:lpstr>
      <vt:lpstr>State Testing Laws</vt:lpstr>
      <vt:lpstr>State Testing Laws</vt:lpstr>
      <vt:lpstr>State Testing Laws</vt:lpstr>
      <vt:lpstr>State Testing Laws</vt:lpstr>
      <vt:lpstr>State Board Regulations</vt:lpstr>
      <vt:lpstr>State Board Regulations</vt:lpstr>
      <vt:lpstr>State Board Regulations</vt:lpstr>
      <vt:lpstr>State Board Regulations</vt:lpstr>
      <vt:lpstr>State Board Regulations</vt:lpstr>
      <vt:lpstr>State Board Regulations</vt:lpstr>
      <vt:lpstr>State Board Regulations</vt:lpstr>
      <vt:lpstr>State Board Regulations</vt:lpstr>
      <vt:lpstr>State Board Regulations</vt:lpstr>
      <vt:lpstr>State Board Regulations</vt:lpstr>
      <vt:lpstr>State Board Regulations</vt:lpstr>
      <vt:lpstr>State Board Regulations</vt:lpstr>
      <vt:lpstr>Test Security – Protecting Yourself</vt:lpstr>
      <vt:lpstr>Protecting Testing Materials</vt:lpstr>
      <vt:lpstr>Protecting Testing Materials</vt:lpstr>
      <vt:lpstr>Protecting Testing Materials</vt:lpstr>
      <vt:lpstr>Protecting Testing Materials</vt:lpstr>
      <vt:lpstr>Protecting Testing Materials</vt:lpstr>
      <vt:lpstr>Protecting Testing Materials</vt:lpstr>
      <vt:lpstr>Protecting Testing Materials</vt:lpstr>
      <vt:lpstr>Protecting Testing Materials</vt:lpstr>
      <vt:lpstr>Recommended Room Setup </vt:lpstr>
      <vt:lpstr>Cell Phones and Electronic Devices</vt:lpstr>
      <vt:lpstr>Closeout Procedures</vt:lpstr>
      <vt:lpstr>Test Integrity and Accommodations</vt:lpstr>
      <vt:lpstr>Conducting An Investigation</vt:lpstr>
      <vt:lpstr>Conducting An Investigation</vt:lpstr>
      <vt:lpstr>Preparing a TSV Form</vt:lpstr>
      <vt:lpstr>Preparing a TSV Form</vt:lpstr>
      <vt:lpstr>Test Security - Questions</vt:lpstr>
    </vt:vector>
  </TitlesOfParts>
  <Company>Guild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40DiagramTemplate10</dc:title>
  <dc:creator>www.themegallery.com</dc:creator>
  <cp:lastModifiedBy>Christopher Seay</cp:lastModifiedBy>
  <cp:revision>244</cp:revision>
  <cp:lastPrinted>2018-09-18T15:14:25Z</cp:lastPrinted>
  <dcterms:created xsi:type="dcterms:W3CDTF">2009-06-23T02:44:00Z</dcterms:created>
  <dcterms:modified xsi:type="dcterms:W3CDTF">2019-05-27T01:14:50Z</dcterms:modified>
</cp:coreProperties>
</file>